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4" r:id="rId3"/>
    <p:sldId id="258" r:id="rId4"/>
    <p:sldId id="257" r:id="rId5"/>
    <p:sldId id="263" r:id="rId6"/>
    <p:sldId id="260" r:id="rId7"/>
    <p:sldId id="261" r:id="rId8"/>
    <p:sldId id="268" r:id="rId9"/>
    <p:sldId id="269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4" r:id="rId20"/>
    <p:sldId id="287" r:id="rId21"/>
    <p:sldId id="270" r:id="rId22"/>
    <p:sldId id="271" r:id="rId23"/>
    <p:sldId id="272" r:id="rId24"/>
    <p:sldId id="273" r:id="rId25"/>
    <p:sldId id="27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8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5" autoAdjust="0"/>
    <p:restoredTop sz="86446" autoAdjust="0"/>
  </p:normalViewPr>
  <p:slideViewPr>
    <p:cSldViewPr snapToGrid="0" snapToObjects="1">
      <p:cViewPr>
        <p:scale>
          <a:sx n="74" d="100"/>
          <a:sy n="74" d="100"/>
        </p:scale>
        <p:origin x="-1589" y="-514"/>
      </p:cViewPr>
      <p:guideLst>
        <p:guide orient="horz" pos="677"/>
        <p:guide orient="horz" pos="3747"/>
        <p:guide orient="horz" pos="4235"/>
        <p:guide orient="horz" pos="455"/>
        <p:guide pos="5305"/>
        <p:guide pos="5532"/>
        <p:guide pos="585"/>
        <p:guide pos="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ABB32-3E6F-474E-AE08-5F88B7F9F0DD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782C-8C19-9E44-B5A2-DD2BD15ED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24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EF4F9-3431-5E48-B751-37FAAAB699B1}" type="datetimeFigureOut">
              <a:rPr lang="en-US" smtClean="0"/>
              <a:t>11/22/2018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97D0-4BA7-4348-B2EB-102D9F911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09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Så här ser alltså premiesatserna</a:t>
            </a:r>
            <a:r>
              <a:rPr lang="sv-SE" baseline="0" dirty="0" smtClean="0"/>
              <a:t> ut för 2014 har även tagit med 2015 års 7,5ibb. </a:t>
            </a:r>
          </a:p>
          <a:p>
            <a:r>
              <a:rPr lang="sv-SE" baseline="0" dirty="0" err="1" smtClean="0"/>
              <a:t>Pbb</a:t>
            </a:r>
            <a:r>
              <a:rPr lang="sv-SE" baseline="0" dirty="0" smtClean="0"/>
              <a:t> blir 44.500kr för 2015 (Full TGL 267.000 kr)</a:t>
            </a:r>
          </a:p>
          <a:p>
            <a:endParaRPr lang="sv-SE" baseline="0" dirty="0" smtClean="0"/>
          </a:p>
          <a:p>
            <a:r>
              <a:rPr lang="sv-SE" baseline="0" dirty="0" smtClean="0"/>
              <a:t>Koll på den extra </a:t>
            </a:r>
            <a:r>
              <a:rPr lang="sv-SE" baseline="0" dirty="0" err="1" smtClean="0"/>
              <a:t>TFA:n</a:t>
            </a:r>
            <a:r>
              <a:rPr lang="sv-SE" baseline="0" dirty="0" smtClean="0"/>
              <a:t> vid dödsfall gällande arbetsplatsolyckor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CC89A-3FFD-4DD1-95D6-C6762EB499B7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52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712E5-9F54-408E-B727-DBA7288505E3}" type="slidenum">
              <a:rPr lang="sv-SE" altLang="sv-SE" smtClean="0"/>
              <a:pPr eaLnBrk="1" hangingPunct="1">
                <a:spcBef>
                  <a:spcPct val="0"/>
                </a:spcBef>
              </a:pPr>
              <a:t>27</a:t>
            </a:fld>
            <a:endParaRPr lang="sv-SE" altLang="sv-S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58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846" y="4344136"/>
            <a:ext cx="4891250" cy="4111860"/>
          </a:xfrm>
          <a:noFill/>
        </p:spPr>
        <p:txBody>
          <a:bodyPr/>
          <a:lstStyle/>
          <a:p>
            <a:pPr eaLnBrk="1" hangingPunct="1"/>
            <a:r>
              <a:rPr lang="sv-SE" altLang="sv-SE" dirty="0" smtClean="0"/>
              <a:t>Fora är ju som sagt</a:t>
            </a:r>
            <a:r>
              <a:rPr lang="sv-SE" altLang="sv-SE" baseline="0" dirty="0" smtClean="0"/>
              <a:t> neutrala, inga heta tips. Ett år en anställd som hade gått -95.000kr i sitt fondsparande.</a:t>
            </a:r>
            <a:endParaRPr lang="sv-SE" altLang="sv-S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Anslutningen</a:t>
            </a:r>
            <a:r>
              <a:rPr lang="sv-SE" baseline="0" dirty="0" smtClean="0"/>
              <a:t> 2014, bolag kan ansluta sig efter dom regler, villkor och </a:t>
            </a:r>
            <a:r>
              <a:rPr lang="sv-SE" baseline="0" dirty="0" err="1" smtClean="0"/>
              <a:t>besämmelser</a:t>
            </a:r>
            <a:r>
              <a:rPr lang="sv-SE" baseline="0" dirty="0" smtClean="0"/>
              <a:t> som gäller.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CC89A-3FFD-4DD1-95D6-C6762EB499B7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85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kostar också att flytta sina pengar…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CC89A-3FFD-4DD1-95D6-C6762EB499B7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0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kostar också att flytta sina pengar…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CC89A-3FFD-4DD1-95D6-C6762EB499B7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0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Vad jag väljer är en sak, det viktigaste är att</a:t>
            </a:r>
            <a:r>
              <a:rPr lang="sv-SE" baseline="0" dirty="0" smtClean="0"/>
              <a:t> veta konsekvenserna av mitt val. Både om jag lägger till/ tar bort </a:t>
            </a:r>
            <a:r>
              <a:rPr lang="sv-SE" baseline="0" dirty="0" err="1" smtClean="0"/>
              <a:t>efterlevevabndeskydd</a:t>
            </a:r>
            <a:r>
              <a:rPr lang="sv-SE" baseline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CC89A-3FFD-4DD1-95D6-C6762EB499B7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5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84B606-829D-4E29-BC04-283BEEF91696}" type="slidenum">
              <a:rPr lang="sv-SE" altLang="sv-SE" smtClean="0"/>
              <a:pPr eaLnBrk="1" hangingPunct="1">
                <a:spcBef>
                  <a:spcPct val="0"/>
                </a:spcBef>
              </a:pPr>
              <a:t>35</a:t>
            </a:fld>
            <a:endParaRPr lang="sv-SE" altLang="sv-S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5825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846" y="4344136"/>
            <a:ext cx="4891250" cy="4111860"/>
          </a:xfrm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209758-DBA4-4010-B658-9E08C9920A33}" type="slidenum">
              <a:rPr lang="sv-SE" altLang="sv-SE" smtClean="0"/>
              <a:pPr eaLnBrk="1" hangingPunct="1">
                <a:spcBef>
                  <a:spcPct val="0"/>
                </a:spcBef>
              </a:pPr>
              <a:t>38</a:t>
            </a:fld>
            <a:endParaRPr lang="sv-SE" altLang="sv-S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58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846" y="4344136"/>
            <a:ext cx="4891250" cy="4111860"/>
          </a:xfrm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7DDB63-7427-408F-8209-3B880C798D20}" type="slidenum">
              <a:rPr lang="sv-SE" altLang="sv-SE" smtClean="0"/>
              <a:pPr eaLnBrk="1" hangingPunct="1">
                <a:spcBef>
                  <a:spcPct val="0"/>
                </a:spcBef>
              </a:pPr>
              <a:t>39</a:t>
            </a:fld>
            <a:endParaRPr lang="sv-SE" altLang="sv-S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58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846" y="4344136"/>
            <a:ext cx="4891250" cy="4111860"/>
          </a:xfrm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1950" y="2673462"/>
            <a:ext cx="8421325" cy="324000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 noProof="0" dirty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60000" y="641402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3900" y="1595992"/>
            <a:ext cx="8420100" cy="8837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latin typeface="Fora Text"/>
                <a:cs typeface="Fora Text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354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iagram,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657175"/>
            <a:ext cx="3633444" cy="4291187"/>
          </a:xfrm>
        </p:spPr>
        <p:txBody>
          <a:bodyPr/>
          <a:lstStyle>
            <a:lvl1pPr marL="0" indent="0">
              <a:buFontTx/>
              <a:buNone/>
              <a:defRPr sz="20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24" name="Rectangle 9"/>
          <p:cNvSpPr/>
          <p:nvPr userDrawn="1"/>
        </p:nvSpPr>
        <p:spPr>
          <a:xfrm>
            <a:off x="4837437" y="1657176"/>
            <a:ext cx="3941939" cy="4291187"/>
          </a:xfrm>
          <a:prstGeom prst="rect">
            <a:avLst/>
          </a:prstGeom>
          <a:solidFill>
            <a:srgbClr val="C8E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noProof="0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197801" y="2106617"/>
            <a:ext cx="3271130" cy="747888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7"/>
          </p:nvPr>
        </p:nvSpPr>
        <p:spPr>
          <a:xfrm>
            <a:off x="5197801" y="3079750"/>
            <a:ext cx="3271130" cy="2597150"/>
          </a:xfrm>
        </p:spPr>
        <p:txBody>
          <a:bodyPr lIns="0" tIns="0" rIns="0" bIns="0"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grpSp>
        <p:nvGrpSpPr>
          <p:cNvPr id="27" name="Grupp 26"/>
          <p:cNvGrpSpPr/>
          <p:nvPr userDrawn="1"/>
        </p:nvGrpSpPr>
        <p:grpSpPr>
          <a:xfrm>
            <a:off x="8432438" y="1652589"/>
            <a:ext cx="344985" cy="342900"/>
            <a:chOff x="7442200" y="3425913"/>
            <a:chExt cx="539750" cy="536487"/>
          </a:xfrm>
        </p:grpSpPr>
        <p:sp>
          <p:nvSpPr>
            <p:cNvPr id="28" name="Rätvinklig triangel 27"/>
            <p:cNvSpPr/>
            <p:nvPr userDrawn="1"/>
          </p:nvSpPr>
          <p:spPr>
            <a:xfrm>
              <a:off x="7442200" y="3425913"/>
              <a:ext cx="539750" cy="53648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9" name="Rätvinklig triangel 28"/>
            <p:cNvSpPr/>
            <p:nvPr userDrawn="1"/>
          </p:nvSpPr>
          <p:spPr>
            <a:xfrm rot="10800000">
              <a:off x="7442200" y="3425913"/>
              <a:ext cx="539750" cy="5364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0" name="Title 3"/>
          <p:cNvSpPr>
            <a:spLocks noGrp="1"/>
          </p:cNvSpPr>
          <p:nvPr>
            <p:ph type="title"/>
          </p:nvPr>
        </p:nvSpPr>
        <p:spPr>
          <a:xfrm>
            <a:off x="360000" y="641402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829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fakta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1081088"/>
            <a:ext cx="8419376" cy="2319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2314" y="1814866"/>
            <a:ext cx="7699374" cy="1289577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22313" y="1335089"/>
            <a:ext cx="7699375" cy="479778"/>
          </a:xfrm>
        </p:spPr>
        <p:txBody>
          <a:bodyPr/>
          <a:lstStyle>
            <a:lvl1pPr marL="0" indent="0">
              <a:buFontTx/>
              <a:buNone/>
              <a:defRPr>
                <a:latin typeface="Swift Neue LT Pro Black Cond"/>
                <a:cs typeface="Swift Neue LT Pro Black 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1950" y="3628673"/>
            <a:ext cx="8419376" cy="2319690"/>
          </a:xfrm>
          <a:prstGeom prst="rect">
            <a:avLst/>
          </a:prstGeom>
          <a:solidFill>
            <a:srgbClr val="C8E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2314" y="4362451"/>
            <a:ext cx="7699374" cy="1289577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2313" y="3882674"/>
            <a:ext cx="7699375" cy="479778"/>
          </a:xfrm>
        </p:spPr>
        <p:txBody>
          <a:bodyPr/>
          <a:lstStyle>
            <a:lvl1pPr marL="0" indent="0">
              <a:buFontTx/>
              <a:buNone/>
              <a:defRPr>
                <a:latin typeface="Swift Neue LT Pro Black Cond"/>
                <a:cs typeface="Swift Neue LT Pro Black 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grpSp>
        <p:nvGrpSpPr>
          <p:cNvPr id="11" name="Grupp 10"/>
          <p:cNvGrpSpPr/>
          <p:nvPr userDrawn="1"/>
        </p:nvGrpSpPr>
        <p:grpSpPr>
          <a:xfrm>
            <a:off x="8447088" y="3628673"/>
            <a:ext cx="344985" cy="342900"/>
            <a:chOff x="7442200" y="3425913"/>
            <a:chExt cx="539750" cy="536487"/>
          </a:xfrm>
        </p:grpSpPr>
        <p:sp>
          <p:nvSpPr>
            <p:cNvPr id="12" name="Rätvinklig triangel 11"/>
            <p:cNvSpPr/>
            <p:nvPr userDrawn="1"/>
          </p:nvSpPr>
          <p:spPr>
            <a:xfrm>
              <a:off x="7442200" y="3425913"/>
              <a:ext cx="539750" cy="53648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Rätvinklig triangel 12"/>
            <p:cNvSpPr/>
            <p:nvPr userDrawn="1"/>
          </p:nvSpPr>
          <p:spPr>
            <a:xfrm rot="10800000">
              <a:off x="7442200" y="3425913"/>
              <a:ext cx="539750" cy="5364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5" name="Rätvinklig triangel 14"/>
          <p:cNvSpPr/>
          <p:nvPr userDrawn="1"/>
        </p:nvSpPr>
        <p:spPr>
          <a:xfrm>
            <a:off x="8434388" y="1081088"/>
            <a:ext cx="344985" cy="3429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ätvinklig triangel 15"/>
          <p:cNvSpPr/>
          <p:nvPr userDrawn="1"/>
        </p:nvSpPr>
        <p:spPr>
          <a:xfrm rot="10800000">
            <a:off x="8434388" y="1081088"/>
            <a:ext cx="344985" cy="3429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4462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ruta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1081088"/>
            <a:ext cx="8419376" cy="2319690"/>
          </a:xfrm>
          <a:prstGeom prst="rect">
            <a:avLst/>
          </a:prstGeom>
          <a:solidFill>
            <a:srgbClr val="C8E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2314" y="1814866"/>
            <a:ext cx="7699374" cy="1289577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22313" y="1335089"/>
            <a:ext cx="7699375" cy="479778"/>
          </a:xfrm>
        </p:spPr>
        <p:txBody>
          <a:bodyPr/>
          <a:lstStyle>
            <a:lvl1pPr marL="0" indent="0">
              <a:buFontTx/>
              <a:buNone/>
              <a:defRPr>
                <a:latin typeface="Swift Neue LT Pro Black Cond"/>
                <a:cs typeface="Swift Neue LT Pro Black 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2314" y="4727221"/>
            <a:ext cx="3398130" cy="1221141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2314" y="3875089"/>
            <a:ext cx="3398130" cy="682800"/>
          </a:xfrm>
        </p:spPr>
        <p:txBody>
          <a:bodyPr/>
          <a:lstStyle>
            <a:lvl1pPr marL="0" indent="0">
              <a:buFontTx/>
              <a:buNone/>
              <a:defRPr>
                <a:latin typeface="Swift Neue LT Pro Black Cond"/>
                <a:cs typeface="Swift Neue LT Pro Black 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009444" y="3875088"/>
            <a:ext cx="3412244" cy="2073274"/>
          </a:xfrm>
        </p:spPr>
        <p:txBody>
          <a:bodyPr/>
          <a:lstStyle/>
          <a:p>
            <a:r>
              <a:rPr lang="sv-SE" noProof="0" dirty="0" smtClean="0"/>
              <a:t>Klicka på ikonen för att lägga till ett diagram</a:t>
            </a:r>
            <a:endParaRPr lang="sv-SE" noProof="0" dirty="0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8437065" y="1076502"/>
            <a:ext cx="344985" cy="342900"/>
            <a:chOff x="7442200" y="3425913"/>
            <a:chExt cx="539750" cy="536487"/>
          </a:xfrm>
        </p:grpSpPr>
        <p:sp>
          <p:nvSpPr>
            <p:cNvPr id="15" name="Rätvinklig triangel 14"/>
            <p:cNvSpPr/>
            <p:nvPr userDrawn="1"/>
          </p:nvSpPr>
          <p:spPr>
            <a:xfrm>
              <a:off x="7442200" y="3425913"/>
              <a:ext cx="539750" cy="53648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ätvinklig triangel 15"/>
            <p:cNvSpPr/>
            <p:nvPr userDrawn="1"/>
          </p:nvSpPr>
          <p:spPr>
            <a:xfrm rot="10800000">
              <a:off x="7442200" y="3425913"/>
              <a:ext cx="539750" cy="5364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3570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81530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88"/>
            <a:ext cx="9140825" cy="6856412"/>
          </a:xfrm>
          <a:prstGeom prst="rect">
            <a:avLst/>
          </a:prstGeom>
          <a:solidFill>
            <a:srgbClr val="0028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0" y="0"/>
            <a:chExt cx="5760" cy="96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6"/>
            </a:xfrm>
            <a:prstGeom prst="rect">
              <a:avLst/>
            </a:prstGeom>
            <a:solidFill>
              <a:srgbClr val="0028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v-SE" altLang="sv-SE" dirty="0" smtClean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47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0028A1"/>
                </a:gs>
                <a:gs pos="100000">
                  <a:srgbClr val="6898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v-SE" altLang="sv-SE" dirty="0" smtClean="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0" y="4224"/>
            <a:chExt cx="5760" cy="96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4224"/>
              <a:ext cx="5760" cy="96"/>
            </a:xfrm>
            <a:prstGeom prst="rect">
              <a:avLst/>
            </a:prstGeom>
            <a:solidFill>
              <a:srgbClr val="0028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v-SE" altLang="sv-SE" dirty="0" smtClean="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4224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6898FF"/>
                </a:gs>
                <a:gs pos="100000">
                  <a:srgbClr val="0028A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sv-SE" altLang="sv-SE" dirty="0" smtClean="0"/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8A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v-SE" altLang="sv-SE" dirty="0" smtClean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55613" y="63468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1B7B63B-4EE8-4044-A3FB-194636005426}" type="slidenum">
              <a:rPr lang="sv-SE" altLang="sv-SE" sz="1000" smtClean="0">
                <a:solidFill>
                  <a:schemeClr val="bg1"/>
                </a:solidFill>
                <a:latin typeface="GillAltOneMT-Book" pitchFamily="2" charset="0"/>
              </a:rPr>
              <a:pPr eaLnBrk="1" hangingPunct="1">
                <a:defRPr/>
              </a:pPr>
              <a:t>‹#›</a:t>
            </a:fld>
            <a:endParaRPr lang="sv-SE" altLang="sv-SE" sz="1400" dirty="0" smtClean="0">
              <a:solidFill>
                <a:schemeClr val="bg1"/>
              </a:solidFill>
              <a:latin typeface="GillAltOneMT-Book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Klicka här för att ändra format på underrubrik i bakgrunden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3311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8525" y="2276475"/>
            <a:ext cx="3638550" cy="3600450"/>
          </a:xfrm>
        </p:spPr>
        <p:txBody>
          <a:bodyPr/>
          <a:lstStyle>
            <a:lvl1pPr>
              <a:defRPr sz="1600"/>
            </a:lvl1pPr>
            <a:lvl2pPr marL="712788" indent="-177800">
              <a:defRPr sz="1600"/>
            </a:lvl2pPr>
            <a:lvl3pPr marL="1162050" indent="-161925">
              <a:defRPr sz="1600"/>
            </a:lvl3pPr>
            <a:lvl4pPr marL="1527175" indent="-182563">
              <a:defRPr sz="1600"/>
            </a:lvl4pPr>
            <a:lvl5pPr marL="1974850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9475" y="2276475"/>
            <a:ext cx="3638550" cy="3600450"/>
          </a:xfrm>
        </p:spPr>
        <p:txBody>
          <a:bodyPr/>
          <a:lstStyle>
            <a:lvl1pPr>
              <a:defRPr sz="1600"/>
            </a:lvl1pPr>
            <a:lvl2pPr marL="712788" indent="-177800">
              <a:defRPr sz="1600"/>
            </a:lvl2pPr>
            <a:lvl3pPr marL="1162050" indent="-161925">
              <a:defRPr sz="1600"/>
            </a:lvl3pPr>
            <a:lvl4pPr marL="1527175" indent="-182563">
              <a:defRPr sz="1600"/>
            </a:lvl4pPr>
            <a:lvl5pPr marL="1974850" indent="-1825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431800" y="6120000"/>
            <a:ext cx="86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CE3A95-002F-4884-B684-897C280B652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79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1800" y="6120000"/>
            <a:ext cx="86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7F0E2-B3EC-45A0-B2A9-71EEA14D71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56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indelare lås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1466401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pic>
        <p:nvPicPr>
          <p:cNvPr id="2" name="Bildobjekt 1" descr="forabakgr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705100"/>
            <a:ext cx="8424672" cy="324307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901700" y="3022599"/>
            <a:ext cx="7327900" cy="2628901"/>
          </a:xfrm>
        </p:spPr>
        <p:txBody>
          <a:bodyPr lIns="0" tIns="0" rIns="0" bIns="0"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3092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indelare Fora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klippt hörn 7"/>
          <p:cNvSpPr/>
          <p:nvPr userDrawn="1"/>
        </p:nvSpPr>
        <p:spPr>
          <a:xfrm>
            <a:off x="360000" y="2708363"/>
            <a:ext cx="8421326" cy="324000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1466401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9" name="Rätvinklig triangel 8"/>
          <p:cNvSpPr/>
          <p:nvPr userDrawn="1"/>
        </p:nvSpPr>
        <p:spPr>
          <a:xfrm>
            <a:off x="8242300" y="2708363"/>
            <a:ext cx="539750" cy="53648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51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indelare Fora 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klippt hörn 7"/>
          <p:cNvSpPr/>
          <p:nvPr userDrawn="1"/>
        </p:nvSpPr>
        <p:spPr>
          <a:xfrm>
            <a:off x="360000" y="2708363"/>
            <a:ext cx="8421326" cy="3240000"/>
          </a:xfrm>
          <a:prstGeom prst="snip1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1466401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9" name="Rätvinklig triangel 8"/>
          <p:cNvSpPr/>
          <p:nvPr userDrawn="1"/>
        </p:nvSpPr>
        <p:spPr>
          <a:xfrm>
            <a:off x="8242300" y="2708363"/>
            <a:ext cx="539750" cy="536487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6030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indelare 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klippt hörn 7"/>
          <p:cNvSpPr/>
          <p:nvPr userDrawn="1"/>
        </p:nvSpPr>
        <p:spPr>
          <a:xfrm>
            <a:off x="360000" y="2708363"/>
            <a:ext cx="8421326" cy="3240000"/>
          </a:xfrm>
          <a:prstGeom prst="snip1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1466401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9" name="Rätvinklig triangel 8"/>
          <p:cNvSpPr/>
          <p:nvPr userDrawn="1"/>
        </p:nvSpPr>
        <p:spPr>
          <a:xfrm>
            <a:off x="8242300" y="2708363"/>
            <a:ext cx="539750" cy="53648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5116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568224"/>
            <a:ext cx="8421327" cy="3380139"/>
          </a:xfrm>
        </p:spPr>
        <p:txBody>
          <a:bodyPr lIns="0" tIns="0" rIns="0" bIns="0"/>
          <a:lstStyle>
            <a:lvl1pPr marL="342900" indent="-342900">
              <a:buFont typeface="Arial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1950" y="1630892"/>
            <a:ext cx="8420100" cy="493183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latin typeface="Swift Neue LT Pro Black Cond"/>
                <a:cs typeface="Swift Neue LT Pro Black 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5091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2009424"/>
            <a:ext cx="8419375" cy="3807176"/>
          </a:xfrm>
        </p:spPr>
        <p:txBody>
          <a:bodyPr lIns="0" tIns="0" rIns="0" bIns="0"/>
          <a:lstStyle>
            <a:lvl1pPr marL="342900" indent="-342900">
              <a:buFont typeface="Arial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850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16" name="Rectangle 1"/>
          <p:cNvSpPr/>
          <p:nvPr userDrawn="1"/>
        </p:nvSpPr>
        <p:spPr>
          <a:xfrm>
            <a:off x="361950" y="3682999"/>
            <a:ext cx="8419376" cy="2265363"/>
          </a:xfrm>
          <a:prstGeom prst="rect">
            <a:avLst/>
          </a:prstGeom>
          <a:solidFill>
            <a:srgbClr val="C8E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22313" y="3937001"/>
            <a:ext cx="7699375" cy="324555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latin typeface="Swift Neue LT Pro Black Cond"/>
                <a:cs typeface="Swift Neue LT Pro Black Cond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60000" y="641402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1950" y="1630893"/>
            <a:ext cx="8420100" cy="1747308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latin typeface="Fora Text"/>
                <a:cs typeface="Fora Text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2314" y="4416779"/>
            <a:ext cx="7699374" cy="1281288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grpSp>
        <p:nvGrpSpPr>
          <p:cNvPr id="21" name="Grupp 20"/>
          <p:cNvGrpSpPr/>
          <p:nvPr userDrawn="1"/>
        </p:nvGrpSpPr>
        <p:grpSpPr>
          <a:xfrm>
            <a:off x="8434388" y="3683000"/>
            <a:ext cx="344985" cy="342900"/>
            <a:chOff x="7442200" y="3425913"/>
            <a:chExt cx="539750" cy="536487"/>
          </a:xfrm>
        </p:grpSpPr>
        <p:sp>
          <p:nvSpPr>
            <p:cNvPr id="22" name="Rätvinklig triangel 21"/>
            <p:cNvSpPr/>
            <p:nvPr userDrawn="1"/>
          </p:nvSpPr>
          <p:spPr>
            <a:xfrm>
              <a:off x="7442200" y="3425913"/>
              <a:ext cx="539750" cy="53648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3" name="Rätvinklig triangel 22"/>
            <p:cNvSpPr/>
            <p:nvPr userDrawn="1"/>
          </p:nvSpPr>
          <p:spPr>
            <a:xfrm rot="10800000">
              <a:off x="7442200" y="3425913"/>
              <a:ext cx="539750" cy="5364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8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platta,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0000" y="1657176"/>
            <a:ext cx="3941939" cy="4291187"/>
          </a:xfrm>
          <a:prstGeom prst="rect">
            <a:avLst/>
          </a:prstGeom>
          <a:solidFill>
            <a:srgbClr val="C8E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364" y="2106617"/>
            <a:ext cx="3271130" cy="747888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37437" y="1657176"/>
            <a:ext cx="3941939" cy="4291187"/>
          </a:xfrm>
          <a:prstGeom prst="rect">
            <a:avLst/>
          </a:prstGeom>
          <a:solidFill>
            <a:srgbClr val="C8E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197801" y="2106617"/>
            <a:ext cx="3271130" cy="747888"/>
          </a:xfrm>
        </p:spPr>
        <p:txBody>
          <a:bodyPr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720364" y="3079750"/>
            <a:ext cx="3271130" cy="2597150"/>
          </a:xfrm>
        </p:spPr>
        <p:txBody>
          <a:bodyPr lIns="0" tIns="0" rIns="0" bIns="0"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5197801" y="3079750"/>
            <a:ext cx="3271130" cy="2597150"/>
          </a:xfrm>
        </p:spPr>
        <p:txBody>
          <a:bodyPr lIns="0" tIns="0" rIns="0" bIns="0"/>
          <a:lstStyle>
            <a:lvl1pPr marL="0" indent="0">
              <a:buFontTx/>
              <a:buNone/>
              <a:defRPr sz="1400">
                <a:latin typeface="Fora Text SemiCond"/>
                <a:cs typeface="Fora Text SemiCond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8432438" y="1652589"/>
            <a:ext cx="344985" cy="342900"/>
            <a:chOff x="7442200" y="3425913"/>
            <a:chExt cx="539750" cy="536487"/>
          </a:xfrm>
        </p:grpSpPr>
        <p:sp>
          <p:nvSpPr>
            <p:cNvPr id="18" name="Rätvinklig triangel 17"/>
            <p:cNvSpPr/>
            <p:nvPr userDrawn="1"/>
          </p:nvSpPr>
          <p:spPr>
            <a:xfrm>
              <a:off x="7442200" y="3425913"/>
              <a:ext cx="539750" cy="53648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Rätvinklig triangel 18"/>
            <p:cNvSpPr/>
            <p:nvPr userDrawn="1"/>
          </p:nvSpPr>
          <p:spPr>
            <a:xfrm rot="10800000">
              <a:off x="7442200" y="3425913"/>
              <a:ext cx="539750" cy="5364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20" name="Grupp 19"/>
          <p:cNvGrpSpPr/>
          <p:nvPr userDrawn="1"/>
        </p:nvGrpSpPr>
        <p:grpSpPr>
          <a:xfrm>
            <a:off x="3956954" y="1657176"/>
            <a:ext cx="344985" cy="342900"/>
            <a:chOff x="7442200" y="3425913"/>
            <a:chExt cx="539750" cy="536487"/>
          </a:xfrm>
        </p:grpSpPr>
        <p:sp>
          <p:nvSpPr>
            <p:cNvPr id="21" name="Rätvinklig triangel 20"/>
            <p:cNvSpPr/>
            <p:nvPr userDrawn="1"/>
          </p:nvSpPr>
          <p:spPr>
            <a:xfrm>
              <a:off x="7442200" y="3425913"/>
              <a:ext cx="539750" cy="53648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Rätvinklig triangel 21"/>
            <p:cNvSpPr/>
            <p:nvPr userDrawn="1"/>
          </p:nvSpPr>
          <p:spPr>
            <a:xfrm rot="10800000">
              <a:off x="7442200" y="3425913"/>
              <a:ext cx="539750" cy="5364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834216" y="6356350"/>
            <a:ext cx="2133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85726" y="6356350"/>
            <a:ext cx="2895600" cy="365125"/>
          </a:xfrm>
        </p:spPr>
        <p:txBody>
          <a:bodyPr/>
          <a:lstStyle/>
          <a:p>
            <a:endParaRPr lang="sv-SE" noProof="0" dirty="0"/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360000" y="641402"/>
            <a:ext cx="8422050" cy="824999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9930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2427110"/>
            <a:ext cx="8421327" cy="3699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6751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Fora Text"/>
                <a:cs typeface="Fora Text"/>
              </a:defRPr>
            </a:lvl1pPr>
          </a:lstStyle>
          <a:p>
            <a:endParaRPr lang="sv-S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85726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ora Text"/>
                <a:cs typeface="Fora Text"/>
              </a:defRPr>
            </a:lvl1pPr>
          </a:lstStyle>
          <a:p>
            <a:endParaRPr lang="sv-SE" noProof="0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60000" y="641402"/>
            <a:ext cx="8422050" cy="824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pic>
        <p:nvPicPr>
          <p:cNvPr id="9" name="Bildobjekt 8" descr="Fora_logo_cmyk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27" y="360000"/>
            <a:ext cx="720000" cy="202816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361950" y="6357938"/>
            <a:ext cx="882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2B8ED6-E861-524A-8B96-412815C2828E}" type="slidenum">
              <a:rPr lang="sv-SE" sz="800" smtClean="0">
                <a:latin typeface="Fora Text"/>
                <a:cs typeface="Fora Text"/>
              </a:rPr>
              <a:pPr/>
              <a:t>‹#›</a:t>
            </a:fld>
            <a:endParaRPr lang="sv-SE" sz="800" dirty="0">
              <a:latin typeface="Fora Text"/>
              <a:cs typeface="Fora Text"/>
            </a:endParaRPr>
          </a:p>
        </p:txBody>
      </p:sp>
    </p:spTree>
    <p:extLst>
      <p:ext uri="{BB962C8B-B14F-4D97-AF65-F5344CB8AC3E}">
        <p14:creationId xmlns:p14="http://schemas.microsoft.com/office/powerpoint/2010/main" val="332353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73" r:id="rId3"/>
    <p:sldLayoutId id="2147483692" r:id="rId4"/>
    <p:sldLayoutId id="2147483694" r:id="rId5"/>
    <p:sldLayoutId id="2147483674" r:id="rId6"/>
    <p:sldLayoutId id="2147483690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9" r:id="rId13"/>
    <p:sldLayoutId id="2147483695" r:id="rId14"/>
    <p:sldLayoutId id="2147483696" r:id="rId15"/>
    <p:sldLayoutId id="2147483697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Swift Neue LT Pro Black Cond"/>
          <a:ea typeface="+mj-ea"/>
          <a:cs typeface="Swift Neue LT Pro Black Cond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900"/>
        </a:spcAft>
        <a:buFont typeface="Arial"/>
        <a:buChar char="•"/>
        <a:defRPr sz="2000" kern="1200">
          <a:solidFill>
            <a:schemeClr val="tx1"/>
          </a:solidFill>
          <a:latin typeface="Fora Text"/>
          <a:ea typeface="+mn-ea"/>
          <a:cs typeface="Fora Text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spcAft>
          <a:spcPts val="900"/>
        </a:spcAft>
        <a:buFont typeface="Arial"/>
        <a:buChar char="–"/>
        <a:defRPr sz="1600" kern="1200">
          <a:solidFill>
            <a:schemeClr val="tx1"/>
          </a:solidFill>
          <a:latin typeface="Fora Text"/>
          <a:ea typeface="+mn-ea"/>
          <a:cs typeface="Fora Text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900"/>
        </a:spcAft>
        <a:buFont typeface="Arial"/>
        <a:buChar char="•"/>
        <a:defRPr sz="1600" kern="1200">
          <a:solidFill>
            <a:schemeClr val="tx1"/>
          </a:solidFill>
          <a:latin typeface="Fora Text"/>
          <a:ea typeface="+mn-ea"/>
          <a:cs typeface="Fora Text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900"/>
        </a:spcAft>
        <a:buFont typeface="Arial"/>
        <a:buChar char="–"/>
        <a:defRPr sz="1600" kern="1200">
          <a:solidFill>
            <a:schemeClr val="tx1"/>
          </a:solidFill>
          <a:latin typeface="Fora Text"/>
          <a:ea typeface="+mn-ea"/>
          <a:cs typeface="Fora Text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900"/>
        </a:spcAft>
        <a:buFont typeface="Arial"/>
        <a:buChar char="»"/>
        <a:defRPr sz="1600" kern="1200">
          <a:solidFill>
            <a:schemeClr val="tx1"/>
          </a:solidFill>
          <a:latin typeface="Fora Text"/>
          <a:ea typeface="+mn-ea"/>
          <a:cs typeface="Fora Tex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verigetaxi.se/corporate-social-responsibilit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63900" y="940806"/>
            <a:ext cx="8422049" cy="1144848"/>
          </a:xfrm>
        </p:spPr>
        <p:txBody>
          <a:bodyPr/>
          <a:lstStyle/>
          <a:p>
            <a:pPr algn="ctr"/>
            <a:r>
              <a:rPr lang="sv-SE" b="1" dirty="0" smtClean="0">
                <a:latin typeface="Fora Text" pitchFamily="34" charset="0"/>
              </a:rPr>
              <a:t>Fora informerar…</a:t>
            </a:r>
            <a:br>
              <a:rPr lang="sv-SE" b="1" dirty="0" smtClean="0">
                <a:latin typeface="Fora Text" pitchFamily="34" charset="0"/>
              </a:rPr>
            </a:br>
            <a:r>
              <a:rPr lang="sv-SE" b="1" dirty="0" smtClean="0">
                <a:latin typeface="Fora Text" pitchFamily="34" charset="0"/>
              </a:rPr>
              <a:t>Sverige Taxi</a:t>
            </a:r>
            <a:endParaRPr lang="sv-SE" b="1" dirty="0">
              <a:latin typeface="Fora Text" pitchFamily="34" charset="0"/>
            </a:endParaRPr>
          </a:p>
        </p:txBody>
      </p:sp>
      <p:sp>
        <p:nvSpPr>
          <p:cNvPr id="7" name="AutoShape 6" descr="Bildresultat för Sverige Tax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2" name="Picture 8" descr="Bildresultat för Sverige Tax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8988"/>
            <a:ext cx="8594676" cy="35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2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220819" y="1300454"/>
            <a:ext cx="8456613" cy="4897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30000"/>
              </a:spcBef>
              <a:buFontTx/>
              <a:buNone/>
              <a:tabLst>
                <a:tab pos="179388" algn="l"/>
              </a:tabLst>
              <a:defRPr/>
            </a:pPr>
            <a:endParaRPr lang="sv-SE" dirty="0" smtClean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tabLst>
                <a:tab pos="179388" algn="l"/>
              </a:tabLst>
              <a:defRPr/>
            </a:pPr>
            <a:r>
              <a:rPr lang="sv-SE" b="1" dirty="0" smtClean="0">
                <a:solidFill>
                  <a:srgbClr val="000000"/>
                </a:solidFill>
                <a:latin typeface="Fora Text" pitchFamily="34" charset="0"/>
              </a:rPr>
              <a:t>Alla anställda </a:t>
            </a:r>
            <a:r>
              <a:rPr lang="sv-SE" dirty="0" smtClean="0">
                <a:solidFill>
                  <a:srgbClr val="000000"/>
                </a:solidFill>
                <a:latin typeface="Fora Text" pitchFamily="34" charset="0"/>
              </a:rPr>
              <a:t>hos företag med försäkringsavtal</a:t>
            </a:r>
          </a:p>
          <a:p>
            <a:pPr>
              <a:spcBef>
                <a:spcPct val="30000"/>
              </a:spcBef>
              <a:tabLst>
                <a:tab pos="179388" algn="l"/>
              </a:tabLst>
              <a:defRPr/>
            </a:pPr>
            <a:r>
              <a:rPr lang="sv-SE" b="1" dirty="0" smtClean="0">
                <a:solidFill>
                  <a:srgbClr val="000000"/>
                </a:solidFill>
                <a:latin typeface="Fora Text" pitchFamily="34" charset="0"/>
              </a:rPr>
              <a:t>Företagare </a:t>
            </a:r>
            <a:r>
              <a:rPr lang="sv-SE" dirty="0" smtClean="0">
                <a:solidFill>
                  <a:srgbClr val="000000"/>
                </a:solidFill>
                <a:latin typeface="Fora Text" pitchFamily="34" charset="0"/>
              </a:rPr>
              <a:t>som tecknat försäkringsavtal </a:t>
            </a:r>
            <a:r>
              <a:rPr lang="sv-SE" sz="1600" dirty="0" smtClean="0">
                <a:solidFill>
                  <a:srgbClr val="000000"/>
                </a:solidFill>
                <a:latin typeface="Fora Text" pitchFamily="34" charset="0"/>
              </a:rPr>
              <a:t>(minipremien 200kr för år 2018)</a:t>
            </a:r>
          </a:p>
          <a:p>
            <a:pPr>
              <a:buFontTx/>
              <a:buNone/>
              <a:defRPr/>
            </a:pPr>
            <a:endParaRPr lang="sv-SE" altLang="sv-SE" dirty="0" smtClean="0">
              <a:solidFill>
                <a:srgbClr val="000000"/>
              </a:solidFill>
              <a:latin typeface="Fora Text" pitchFamily="34" charset="0"/>
            </a:endParaRPr>
          </a:p>
          <a:p>
            <a:pPr>
              <a:buFontTx/>
              <a:buNone/>
              <a:defRPr/>
            </a:pPr>
            <a:r>
              <a:rPr lang="sv-SE" altLang="sv-SE" sz="2800" b="1" dirty="0" smtClean="0">
                <a:latin typeface="Fora Text" pitchFamily="34" charset="0"/>
              </a:rPr>
              <a:t>När prövas en arbetsskada?</a:t>
            </a:r>
          </a:p>
          <a:p>
            <a:pPr marL="0" indent="0">
              <a:buFontTx/>
              <a:buNone/>
              <a:defRPr/>
            </a:pPr>
            <a:endParaRPr lang="sv-SE" altLang="sv-SE" dirty="0" smtClean="0">
              <a:latin typeface="Fora Text" pitchFamily="34" charset="0"/>
            </a:endParaRP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sv-SE" altLang="sv-SE" b="1" dirty="0" smtClean="0">
                <a:solidFill>
                  <a:srgbClr val="000000"/>
                </a:solidFill>
                <a:latin typeface="Fora Text" pitchFamily="34" charset="0"/>
              </a:rPr>
              <a:t> </a:t>
            </a:r>
            <a:r>
              <a:rPr lang="sv-SE" altLang="sv-SE" dirty="0" smtClean="0">
                <a:solidFill>
                  <a:srgbClr val="000000"/>
                </a:solidFill>
                <a:latin typeface="Fora Text" pitchFamily="34" charset="0"/>
              </a:rPr>
              <a:t>Färdolycksfall</a:t>
            </a:r>
            <a:br>
              <a:rPr lang="sv-SE" altLang="sv-SE" dirty="0" smtClean="0">
                <a:solidFill>
                  <a:srgbClr val="000000"/>
                </a:solidFill>
                <a:latin typeface="Fora Text" pitchFamily="34" charset="0"/>
              </a:rPr>
            </a:br>
            <a:r>
              <a:rPr lang="sv-SE" altLang="sv-SE" dirty="0" smtClean="0">
                <a:solidFill>
                  <a:srgbClr val="000000"/>
                </a:solidFill>
                <a:latin typeface="Fora Text" pitchFamily="34" charset="0"/>
              </a:rPr>
              <a:t> - ej trafikförsäkringspliktigt fordon 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sv-SE" altLang="sv-SE" dirty="0" smtClean="0">
                <a:solidFill>
                  <a:srgbClr val="000000"/>
                </a:solidFill>
                <a:latin typeface="Fora Text" pitchFamily="34" charset="0"/>
              </a:rPr>
              <a:t> Arbetsolycksfall  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sv-SE" altLang="sv-SE" dirty="0" smtClean="0">
                <a:solidFill>
                  <a:srgbClr val="000000"/>
                </a:solidFill>
                <a:latin typeface="Fora Text" pitchFamily="34" charset="0"/>
              </a:rPr>
              <a:t>Godkänd arbetssjukdom enligt Lag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sv-SE" altLang="sv-SE" dirty="0" smtClean="0">
                <a:solidFill>
                  <a:srgbClr val="000000"/>
                </a:solidFill>
                <a:latin typeface="Fora Text" pitchFamily="34" charset="0"/>
              </a:rPr>
              <a:t> Dödsfall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sv-SE" altLang="sv-SE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30000"/>
              </a:spcBef>
              <a:buFontTx/>
              <a:buNone/>
              <a:tabLst>
                <a:tab pos="179388" algn="l"/>
              </a:tabLst>
              <a:defRPr/>
            </a:pPr>
            <a:endParaRPr lang="sv-SE" dirty="0" smtClean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tabLst>
                <a:tab pos="179388" algn="l"/>
              </a:tabLst>
              <a:defRPr/>
            </a:pPr>
            <a:endParaRPr lang="sv-SE" dirty="0" smtClean="0">
              <a:solidFill>
                <a:srgbClr val="000000"/>
              </a:solidFill>
            </a:endParaRPr>
          </a:p>
          <a:p>
            <a:pPr lvl="4">
              <a:spcBef>
                <a:spcPct val="30000"/>
              </a:spcBef>
              <a:tabLst>
                <a:tab pos="179388" algn="l"/>
              </a:tabLst>
              <a:defRPr/>
            </a:pPr>
            <a:endParaRPr lang="sv-SE" dirty="0" smtClean="0">
              <a:solidFill>
                <a:srgbClr val="000000"/>
              </a:solidFill>
            </a:endParaRPr>
          </a:p>
        </p:txBody>
      </p:sp>
      <p:pic>
        <p:nvPicPr>
          <p:cNvPr id="4" name="Picture 2" descr="C:\Users\cera\AppData\Local\Microsoft\Windows\Temporary Internet Files\Content.IE5\6EFYHP8K\MC9000713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7" y="5295990"/>
            <a:ext cx="1978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20819" y="476518"/>
            <a:ext cx="8717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latin typeface="Fora Text" pitchFamily="34" charset="0"/>
              </a:rPr>
              <a:t> Vem omfattas av TFA?</a:t>
            </a:r>
          </a:p>
          <a:p>
            <a:pPr algn="ctr"/>
            <a:r>
              <a:rPr lang="sv-SE" dirty="0" smtClean="0">
                <a:latin typeface="Fora Text" pitchFamily="34" charset="0"/>
              </a:rPr>
              <a:t>Försäkring vid arbetsskada</a:t>
            </a:r>
            <a:endParaRPr lang="sv-SE" dirty="0"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2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b="1" dirty="0">
                <a:latin typeface="Fora Text" pitchFamily="34" charset="0"/>
              </a:rPr>
              <a:t>Om…</a:t>
            </a:r>
          </a:p>
          <a:p>
            <a:pPr>
              <a:spcBef>
                <a:spcPct val="0"/>
              </a:spcBef>
            </a:pPr>
            <a:endParaRPr lang="sv-SE" altLang="sv-SE" dirty="0">
              <a:latin typeface="Fora Text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>- du råkar ut för ett olycksfall på arbetet</a:t>
            </a:r>
          </a:p>
          <a:p>
            <a:pPr>
              <a:spcBef>
                <a:spcPct val="0"/>
              </a:spcBef>
            </a:pPr>
            <a:endParaRPr lang="sv-SE" altLang="sv-SE" dirty="0">
              <a:latin typeface="Fora Text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>- du råkar ut för ett olycksfall under färden till eller från  arbetet</a:t>
            </a:r>
          </a:p>
          <a:p>
            <a:pPr>
              <a:spcBef>
                <a:spcPct val="0"/>
              </a:spcBef>
            </a:pPr>
            <a:endParaRPr lang="sv-SE" altLang="sv-SE" dirty="0">
              <a:latin typeface="Fora Text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>- du drabbas av en arbetssjukdom</a:t>
            </a:r>
          </a:p>
          <a:p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Fora Text" pitchFamily="34" charset="0"/>
              </a:rPr>
              <a:t>När kan du få ersättning för en arbetsskada?</a:t>
            </a:r>
            <a:endParaRPr lang="sv-SE" dirty="0">
              <a:latin typeface="Fora Text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861775" y="1657175"/>
            <a:ext cx="41019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sv-SE" b="1" dirty="0">
                <a:latin typeface="Fora Text" pitchFamily="34" charset="0"/>
              </a:rPr>
              <a:t>För</a:t>
            </a:r>
            <a:r>
              <a:rPr lang="sv-SE" altLang="sv-SE" b="1" dirty="0" smtClean="0">
                <a:latin typeface="Fora Text" pitchFamily="34" charset="0"/>
              </a:rPr>
              <a:t>…</a:t>
            </a:r>
          </a:p>
          <a:p>
            <a:pPr>
              <a:spcBef>
                <a:spcPct val="0"/>
              </a:spcBef>
            </a:pPr>
            <a:endParaRPr lang="sv-SE" altLang="sv-SE" b="1" dirty="0">
              <a:latin typeface="Fora Text" pitchFamily="34" charset="0"/>
            </a:endParaRPr>
          </a:p>
          <a:p>
            <a:pPr>
              <a:spcBef>
                <a:spcPct val="0"/>
              </a:spcBef>
            </a:pPr>
            <a:endParaRPr lang="sv-SE" altLang="sv-SE" dirty="0">
              <a:latin typeface="Fora Text" pitchFamily="34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>- Inkomstförlust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/>
            </a:r>
            <a:br>
              <a:rPr lang="sv-SE" altLang="sv-SE" dirty="0">
                <a:latin typeface="Fora Text" pitchFamily="34" charset="0"/>
              </a:rPr>
            </a:br>
            <a:r>
              <a:rPr lang="sv-SE" altLang="sv-SE" dirty="0">
                <a:latin typeface="Fora Text" pitchFamily="34" charset="0"/>
              </a:rPr>
              <a:t>- Kostnader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/>
            </a:r>
            <a:br>
              <a:rPr lang="sv-SE" altLang="sv-SE" dirty="0">
                <a:latin typeface="Fora Text" pitchFamily="34" charset="0"/>
              </a:rPr>
            </a:br>
            <a:r>
              <a:rPr lang="sv-SE" altLang="sv-SE" dirty="0">
                <a:latin typeface="Fora Text" pitchFamily="34" charset="0"/>
              </a:rPr>
              <a:t>- Sveda &amp; Värk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/>
            </a:r>
            <a:br>
              <a:rPr lang="sv-SE" altLang="sv-SE" dirty="0">
                <a:latin typeface="Fora Text" pitchFamily="34" charset="0"/>
              </a:rPr>
            </a:br>
            <a:r>
              <a:rPr lang="sv-SE" altLang="sv-SE" dirty="0">
                <a:latin typeface="Fora Text" pitchFamily="34" charset="0"/>
              </a:rPr>
              <a:t>- Bestående ärr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/>
            </a:r>
            <a:br>
              <a:rPr lang="sv-SE" altLang="sv-SE" dirty="0">
                <a:latin typeface="Fora Text" pitchFamily="34" charset="0"/>
              </a:rPr>
            </a:br>
            <a:r>
              <a:rPr lang="sv-SE" altLang="sv-SE" dirty="0">
                <a:latin typeface="Fora Text" pitchFamily="34" charset="0"/>
              </a:rPr>
              <a:t>- Ärr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latin typeface="Fora Text" pitchFamily="34" charset="0"/>
              </a:rPr>
              <a:t/>
            </a:r>
            <a:br>
              <a:rPr lang="sv-SE" altLang="sv-SE" dirty="0">
                <a:latin typeface="Fora Text" pitchFamily="34" charset="0"/>
              </a:rPr>
            </a:br>
            <a:r>
              <a:rPr lang="sv-SE" altLang="sv-SE" dirty="0">
                <a:latin typeface="Fora Text" pitchFamily="34" charset="0"/>
              </a:rPr>
              <a:t>- Tandskador</a:t>
            </a:r>
          </a:p>
        </p:txBody>
      </p:sp>
    </p:spTree>
    <p:extLst>
      <p:ext uri="{BB962C8B-B14F-4D97-AF65-F5344CB8AC3E}">
        <p14:creationId xmlns:p14="http://schemas.microsoft.com/office/powerpoint/2010/main" val="143308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60000" y="192433"/>
            <a:ext cx="8422050" cy="824999"/>
          </a:xfrm>
        </p:spPr>
        <p:txBody>
          <a:bodyPr/>
          <a:lstStyle/>
          <a:p>
            <a:pPr algn="ctr"/>
            <a:r>
              <a:rPr lang="sv-SE" b="1" dirty="0" smtClean="0">
                <a:latin typeface="Fora Text" pitchFamily="34" charset="0"/>
              </a:rPr>
              <a:t>FPT</a:t>
            </a:r>
            <a:r>
              <a:rPr lang="sv-SE" dirty="0" smtClean="0">
                <a:latin typeface="Fora Text" pitchFamily="34" charset="0"/>
              </a:rPr>
              <a:t/>
            </a:r>
            <a:br>
              <a:rPr lang="sv-SE" dirty="0" smtClean="0">
                <a:latin typeface="Fora Text" pitchFamily="34" charset="0"/>
              </a:rPr>
            </a:br>
            <a:r>
              <a:rPr lang="sv-SE" dirty="0" err="1" smtClean="0">
                <a:latin typeface="Fora Text" pitchFamily="34" charset="0"/>
              </a:rPr>
              <a:t>Föräldrarpenning</a:t>
            </a:r>
            <a:r>
              <a:rPr lang="sv-SE" dirty="0" smtClean="0">
                <a:latin typeface="Fora Text" pitchFamily="34" charset="0"/>
              </a:rPr>
              <a:t> tillägg</a:t>
            </a:r>
            <a:endParaRPr lang="sv-SE" dirty="0">
              <a:latin typeface="Fora Tex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249251"/>
            <a:ext cx="5934075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578239"/>
            <a:ext cx="62690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19" y="3101864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cera\AppData\Local\Microsoft\Windows\Temporary Internet Files\Content.IE5\4T7CSPPQ\barn-1440x81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5840571"/>
            <a:ext cx="1761543" cy="9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9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56601" y="267915"/>
            <a:ext cx="8422050" cy="824999"/>
          </a:xfrm>
        </p:spPr>
        <p:txBody>
          <a:bodyPr/>
          <a:lstStyle/>
          <a:p>
            <a:pPr algn="ctr"/>
            <a:r>
              <a:rPr lang="sv-SE" b="1" dirty="0" smtClean="0">
                <a:latin typeface="Fora Text" pitchFamily="34" charset="0"/>
                <a:cs typeface="Raavi" panose="020B0502040204020203" pitchFamily="34" charset="0"/>
              </a:rPr>
              <a:t>AGS</a:t>
            </a:r>
            <a:r>
              <a:rPr lang="sv-SE" b="1" dirty="0" smtClean="0">
                <a:latin typeface="Fora Text" pitchFamily="34" charset="0"/>
              </a:rPr>
              <a:t> </a:t>
            </a:r>
            <a:r>
              <a:rPr lang="sv-SE" dirty="0" smtClean="0">
                <a:latin typeface="Fora Text" pitchFamily="34" charset="0"/>
              </a:rPr>
              <a:t/>
            </a:r>
            <a:br>
              <a:rPr lang="sv-SE" dirty="0" smtClean="0">
                <a:latin typeface="Fora Text" pitchFamily="34" charset="0"/>
              </a:rPr>
            </a:br>
            <a:r>
              <a:rPr lang="sv-SE" dirty="0" smtClean="0">
                <a:latin typeface="Fora Text" pitchFamily="34" charset="0"/>
              </a:rPr>
              <a:t>Avtalsgruppsjukförsäkring</a:t>
            </a:r>
            <a:endParaRPr lang="sv-SE" dirty="0">
              <a:latin typeface="Fora Text" pitchFamily="34" charset="0"/>
            </a:endParaRPr>
          </a:p>
        </p:txBody>
      </p:sp>
      <p:sp>
        <p:nvSpPr>
          <p:cNvPr id="5" name="Platshållare för innehåll 4"/>
          <p:cNvSpPr txBox="1">
            <a:spLocks noGrp="1"/>
          </p:cNvSpPr>
          <p:nvPr>
            <p:ph idx="1"/>
          </p:nvPr>
        </p:nvSpPr>
        <p:spPr>
          <a:xfrm>
            <a:off x="356601" y="2228365"/>
            <a:ext cx="8419375" cy="3039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Fora Text" pitchFamily="34" charset="0"/>
              </a:rPr>
              <a:t>Kvalifikationstid på 90 </a:t>
            </a:r>
            <a:r>
              <a:rPr lang="sv-SE" dirty="0" err="1">
                <a:latin typeface="Fora Text" pitchFamily="34" charset="0"/>
              </a:rPr>
              <a:t>dgr</a:t>
            </a:r>
            <a:r>
              <a:rPr lang="sv-SE" dirty="0">
                <a:latin typeface="Fora Text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Fora Text" pitchFamily="34" charset="0"/>
              </a:rPr>
              <a:t>Ger ca. 10 % utöver det man får ut från Försäkringskassan</a:t>
            </a:r>
            <a:r>
              <a:rPr lang="sv-SE" dirty="0" smtClean="0">
                <a:latin typeface="Fora Text" pitchFamily="34" charset="0"/>
              </a:rPr>
              <a:t>.</a:t>
            </a:r>
            <a:endParaRPr lang="sv-SE" dirty="0">
              <a:latin typeface="Fora Tex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Fora Text" pitchFamily="34" charset="0"/>
              </a:rPr>
              <a:t>Gäller från dag 15- 365  (månadsersättning vid förlängd sjukersättning</a:t>
            </a:r>
            <a:r>
              <a:rPr lang="sv-SE" dirty="0" smtClean="0">
                <a:latin typeface="Fora Text" pitchFamily="34" charset="0"/>
              </a:rPr>
              <a:t>)</a:t>
            </a:r>
            <a:endParaRPr lang="sv-SE" dirty="0">
              <a:latin typeface="Fora Tex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Fora Text" pitchFamily="34" charset="0"/>
              </a:rPr>
              <a:t>Upphör vid 65 års </a:t>
            </a:r>
            <a:r>
              <a:rPr lang="sv-SE" dirty="0" smtClean="0">
                <a:latin typeface="Fora Text" pitchFamily="34" charset="0"/>
              </a:rPr>
              <a:t>ålder</a:t>
            </a:r>
            <a:endParaRPr lang="sv-SE" dirty="0">
              <a:latin typeface="Fora Tex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Fora Text" pitchFamily="34" charset="0"/>
              </a:rPr>
              <a:t>Efterskydd på 720 </a:t>
            </a:r>
            <a:r>
              <a:rPr lang="sv-SE" dirty="0" err="1">
                <a:latin typeface="Fora Text" pitchFamily="34" charset="0"/>
              </a:rPr>
              <a:t>dgr</a:t>
            </a:r>
            <a:r>
              <a:rPr lang="sv-SE" dirty="0">
                <a:latin typeface="Fora Text" pitchFamily="34" charset="0"/>
              </a:rPr>
              <a:t> då anställning </a:t>
            </a:r>
            <a:r>
              <a:rPr lang="sv-SE" dirty="0" smtClean="0">
                <a:latin typeface="Fora Text" pitchFamily="34" charset="0"/>
              </a:rPr>
              <a:t>upphört</a:t>
            </a:r>
            <a:endParaRPr lang="sv-SE" dirty="0">
              <a:latin typeface="Fora Tex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Fora Text" pitchFamily="34" charset="0"/>
              </a:rPr>
              <a:t>Premiebefrielseförsäkring gällande vid inbetalning av pensionspremie (efterskydd 90 </a:t>
            </a:r>
            <a:r>
              <a:rPr lang="sv-SE" dirty="0" err="1">
                <a:latin typeface="Fora Text" pitchFamily="34" charset="0"/>
              </a:rPr>
              <a:t>dgr</a:t>
            </a:r>
            <a:r>
              <a:rPr lang="sv-SE" dirty="0">
                <a:latin typeface="Fora Text" pitchFamily="34" charset="0"/>
              </a:rPr>
              <a:t>)</a:t>
            </a:r>
          </a:p>
        </p:txBody>
      </p:sp>
      <p:pic>
        <p:nvPicPr>
          <p:cNvPr id="6146" name="Picture 2" descr="C:\Users\cera\AppData\Local\Microsoft\Windows\Temporary Internet Files\Content.IE5\QG542F01\cold-156666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91" y="5731098"/>
            <a:ext cx="912710" cy="9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9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TGL</a:t>
            </a:r>
            <a:br>
              <a:rPr lang="sv-SE" dirty="0" smtClean="0"/>
            </a:br>
            <a:r>
              <a:rPr lang="sv-SE" dirty="0" smtClean="0"/>
              <a:t>Tjänstegruppliv vid dödsfall</a:t>
            </a:r>
            <a:endParaRPr lang="sv-S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61951" y="2189728"/>
            <a:ext cx="8419375" cy="3807176"/>
          </a:xfrm>
        </p:spPr>
        <p:txBody>
          <a:bodyPr/>
          <a:lstStyle/>
          <a:p>
            <a:pPr eaLnBrk="1" hangingPunct="1"/>
            <a:r>
              <a:rPr lang="sv-SE" altLang="sv-SE" dirty="0" smtClean="0">
                <a:latin typeface="Fora Text" pitchFamily="34" charset="0"/>
              </a:rPr>
              <a:t>Ger grundskydd till den försäkrades efterlevande.</a:t>
            </a:r>
          </a:p>
          <a:p>
            <a:pPr eaLnBrk="1" hangingPunct="1"/>
            <a:r>
              <a:rPr lang="sv-SE" altLang="sv-SE" dirty="0" smtClean="0">
                <a:latin typeface="Fora Text" pitchFamily="34" charset="0"/>
              </a:rPr>
              <a:t>Gäller i vissa fall även vid makes/sambos dödsfall.</a:t>
            </a:r>
          </a:p>
          <a:p>
            <a:pPr eaLnBrk="1" hangingPunct="1"/>
            <a:endParaRPr lang="sv-SE" altLang="sv-SE" dirty="0" smtClean="0">
              <a:latin typeface="Fora Text" pitchFamily="34" charset="0"/>
            </a:endParaRPr>
          </a:p>
          <a:p>
            <a:pPr eaLnBrk="1" hangingPunct="1">
              <a:buFontTx/>
              <a:buNone/>
            </a:pPr>
            <a:r>
              <a:rPr lang="sv-SE" altLang="sv-SE" dirty="0" smtClean="0">
                <a:latin typeface="Fora Text" pitchFamily="34" charset="0"/>
              </a:rPr>
              <a:t>I </a:t>
            </a:r>
            <a:r>
              <a:rPr lang="sv-SE" altLang="sv-SE" b="1" dirty="0" smtClean="0">
                <a:latin typeface="Fora Text" pitchFamily="34" charset="0"/>
              </a:rPr>
              <a:t>TGL</a:t>
            </a:r>
            <a:r>
              <a:rPr lang="sv-SE" altLang="sv-SE" dirty="0" smtClean="0">
                <a:latin typeface="Fora Text" pitchFamily="34" charset="0"/>
              </a:rPr>
              <a:t> ingår följande förmåner:</a:t>
            </a:r>
          </a:p>
          <a:p>
            <a:pPr eaLnBrk="1" hangingPunct="1"/>
            <a:r>
              <a:rPr lang="sv-SE" altLang="sv-SE" dirty="0" smtClean="0">
                <a:latin typeface="Fora Text" pitchFamily="34" charset="0"/>
              </a:rPr>
              <a:t> grundbelopp </a:t>
            </a:r>
          </a:p>
          <a:p>
            <a:pPr eaLnBrk="1" hangingPunct="1"/>
            <a:r>
              <a:rPr lang="sv-SE" altLang="sv-SE" dirty="0">
                <a:latin typeface="Fora Text" pitchFamily="34" charset="0"/>
              </a:rPr>
              <a:t> </a:t>
            </a:r>
            <a:r>
              <a:rPr lang="sv-SE" altLang="sv-SE" dirty="0" err="1" smtClean="0">
                <a:latin typeface="Fora Text" pitchFamily="34" charset="0"/>
              </a:rPr>
              <a:t>barnbelopp</a:t>
            </a:r>
            <a:endParaRPr lang="sv-SE" altLang="sv-SE" dirty="0" smtClean="0">
              <a:latin typeface="Fora Text" pitchFamily="34" charset="0"/>
            </a:endParaRPr>
          </a:p>
          <a:p>
            <a:pPr eaLnBrk="1" hangingPunct="1"/>
            <a:r>
              <a:rPr lang="sv-SE" altLang="sv-SE" dirty="0" smtClean="0">
                <a:latin typeface="Fora Text" pitchFamily="34" charset="0"/>
              </a:rPr>
              <a:t> begravningshjälp</a:t>
            </a:r>
            <a:endParaRPr lang="sv-SE" altLang="sv-SE" sz="1800" b="1" dirty="0" smtClean="0">
              <a:latin typeface="Fora Text" pitchFamily="34" charset="0"/>
            </a:endParaRPr>
          </a:p>
        </p:txBody>
      </p:sp>
      <p:pic>
        <p:nvPicPr>
          <p:cNvPr id="6" name="Picture 4" descr="C:\Users\cera\AppData\Local\Microsoft\Windows\Temporary Internet Files\Content.IE5\2C852UYU\12_12_18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5283110"/>
            <a:ext cx="2089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97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5" y="234434"/>
            <a:ext cx="4842297" cy="63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12" y="234434"/>
            <a:ext cx="41830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5151549" y="3039414"/>
            <a:ext cx="3773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Fora Text" pitchFamily="34" charset="0"/>
              </a:rPr>
              <a:t>OBS!!!</a:t>
            </a:r>
          </a:p>
          <a:p>
            <a:endParaRPr lang="sv-SE" b="1" dirty="0">
              <a:latin typeface="Fora Text" pitchFamily="34" charset="0"/>
            </a:endParaRPr>
          </a:p>
          <a:p>
            <a:r>
              <a:rPr lang="sv-SE" i="1" dirty="0" smtClean="0">
                <a:latin typeface="Fora Text" pitchFamily="34" charset="0"/>
              </a:rPr>
              <a:t>Om arbetaren har barn under 17 år reduceras inte grundbeloppet även om arbetaren är mellan 55-65 år och dör.</a:t>
            </a:r>
            <a:endParaRPr lang="sv-SE" i="1" dirty="0"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5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59276" y="358066"/>
            <a:ext cx="8422050" cy="824999"/>
          </a:xfrm>
        </p:spPr>
        <p:txBody>
          <a:bodyPr/>
          <a:lstStyle/>
          <a:p>
            <a:r>
              <a:rPr lang="sv-SE" b="1" dirty="0" smtClean="0">
                <a:latin typeface="Fora Text" pitchFamily="34" charset="0"/>
              </a:rPr>
              <a:t>Om anställning upphör</a:t>
            </a:r>
            <a:endParaRPr lang="sv-SE" b="1" dirty="0">
              <a:latin typeface="Fora Text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61951" y="1339723"/>
            <a:ext cx="8419375" cy="3807176"/>
          </a:xfrm>
        </p:spPr>
        <p:txBody>
          <a:bodyPr/>
          <a:lstStyle/>
          <a:p>
            <a:pPr eaLnBrk="1" hangingPunct="1"/>
            <a:r>
              <a:rPr lang="sv-SE" altLang="sv-SE" dirty="0" smtClean="0">
                <a:latin typeface="Fora Text" pitchFamily="34" charset="0"/>
              </a:rPr>
              <a:t>Allmänt efterskydd högst 180 dagar</a:t>
            </a:r>
          </a:p>
          <a:p>
            <a:pPr eaLnBrk="1" hangingPunct="1"/>
            <a:r>
              <a:rPr lang="sv-SE" altLang="sv-SE" dirty="0" smtClean="0">
                <a:latin typeface="Fora Text" pitchFamily="34" charset="0"/>
              </a:rPr>
              <a:t>Vid arbetslöshet eller hel föräldrapenning högst 2 år dock längst till 65 år.</a:t>
            </a:r>
            <a:endParaRPr lang="sv-SE" altLang="sv-SE" b="1" dirty="0" smtClean="0">
              <a:latin typeface="Fora Text" pitchFamily="34" charset="0"/>
            </a:endParaRPr>
          </a:p>
          <a:p>
            <a:pPr eaLnBrk="1" hangingPunct="1">
              <a:buFontTx/>
              <a:buNone/>
            </a:pPr>
            <a:r>
              <a:rPr lang="sv-SE" altLang="sv-SE" b="1" dirty="0" smtClean="0">
                <a:latin typeface="Fora Text" pitchFamily="34" charset="0"/>
              </a:rPr>
              <a:t>Vid sjukdom</a:t>
            </a:r>
          </a:p>
          <a:p>
            <a:pPr eaLnBrk="1" hangingPunct="1"/>
            <a:r>
              <a:rPr lang="sv-SE" altLang="sv-SE" dirty="0" smtClean="0">
                <a:latin typeface="Fora Text" pitchFamily="34" charset="0"/>
              </a:rPr>
              <a:t>TGL kan fortsätta att gälla så länge sjukdomen varar, dock längst till 65 år.</a:t>
            </a:r>
          </a:p>
          <a:p>
            <a:pPr>
              <a:buNone/>
              <a:defRPr/>
            </a:pPr>
            <a:r>
              <a:rPr lang="sv-SE" altLang="sv-SE" sz="2400" b="1" dirty="0" smtClean="0">
                <a:latin typeface="Fora Text" pitchFamily="34" charset="0"/>
              </a:rPr>
              <a:t>Fortsättningsförsäkring*</a:t>
            </a:r>
            <a:endParaRPr lang="sv-SE" altLang="sv-SE" sz="2400" b="1" dirty="0">
              <a:latin typeface="Fora Text" pitchFamily="34" charset="0"/>
            </a:endParaRPr>
          </a:p>
          <a:p>
            <a:pPr>
              <a:defRPr/>
            </a:pPr>
            <a:r>
              <a:rPr lang="sv-SE" altLang="sv-SE" dirty="0">
                <a:latin typeface="Fora Text" pitchFamily="34" charset="0"/>
              </a:rPr>
              <a:t>Kan tecknas innan på 180 dagar efterskyddet löper </a:t>
            </a:r>
            <a:r>
              <a:rPr lang="sv-SE" altLang="sv-SE" dirty="0" smtClean="0">
                <a:latin typeface="Fora Text" pitchFamily="34" charset="0"/>
              </a:rPr>
              <a:t>ut.</a:t>
            </a:r>
            <a:endParaRPr lang="sv-SE" altLang="sv-SE" dirty="0">
              <a:latin typeface="Fora Text" pitchFamily="34" charset="0"/>
            </a:endParaRPr>
          </a:p>
          <a:p>
            <a:pPr>
              <a:defRPr/>
            </a:pPr>
            <a:r>
              <a:rPr lang="sv-SE" altLang="sv-SE" dirty="0">
                <a:latin typeface="Fora Text" pitchFamily="34" charset="0"/>
              </a:rPr>
              <a:t>Tecknas av den försäkrade som gäller fram till 65 års </a:t>
            </a:r>
            <a:r>
              <a:rPr lang="sv-SE" altLang="sv-SE" dirty="0" smtClean="0">
                <a:latin typeface="Fora Text" pitchFamily="34" charset="0"/>
              </a:rPr>
              <a:t>ålder.</a:t>
            </a:r>
          </a:p>
          <a:p>
            <a:pPr>
              <a:defRPr/>
            </a:pPr>
            <a:endParaRPr lang="sv-SE" altLang="sv-SE" dirty="0">
              <a:latin typeface="Fora Text" pitchFamily="34" charset="0"/>
            </a:endParaRPr>
          </a:p>
          <a:p>
            <a:pPr marL="0" indent="0">
              <a:buNone/>
              <a:defRPr/>
            </a:pPr>
            <a:r>
              <a:rPr lang="sv-SE" altLang="sv-SE" b="1" dirty="0" smtClean="0">
                <a:latin typeface="Fora Text" pitchFamily="34" charset="0"/>
              </a:rPr>
              <a:t>*Företagsbetald        </a:t>
            </a:r>
            <a:r>
              <a:rPr lang="sv-SE" altLang="sv-SE" b="1" dirty="0">
                <a:latin typeface="Fora Text" pitchFamily="34" charset="0"/>
              </a:rPr>
              <a:t>215 kr/ år</a:t>
            </a:r>
          </a:p>
          <a:p>
            <a:pPr marL="0" indent="0">
              <a:buNone/>
              <a:defRPr/>
            </a:pPr>
            <a:r>
              <a:rPr lang="sv-SE" altLang="sv-SE" b="1" dirty="0" smtClean="0">
                <a:latin typeface="Fora Text" pitchFamily="34" charset="0"/>
              </a:rPr>
              <a:t>*Individuellt betald   117kr</a:t>
            </a:r>
            <a:r>
              <a:rPr lang="sv-SE" altLang="sv-SE" b="1" dirty="0">
                <a:latin typeface="Fora Text" pitchFamily="34" charset="0"/>
              </a:rPr>
              <a:t>/ år</a:t>
            </a:r>
          </a:p>
          <a:p>
            <a:pPr eaLnBrk="1" hangingPunct="1"/>
            <a:endParaRPr lang="sv-SE" altLang="sv-SE" dirty="0" smtClean="0">
              <a:latin typeface="Fora Text" pitchFamily="34" charset="0"/>
            </a:endParaRPr>
          </a:p>
          <a:p>
            <a:pPr eaLnBrk="1" hangingPunct="1">
              <a:buFontTx/>
              <a:buNone/>
            </a:pPr>
            <a:endParaRPr lang="sv-SE" altLang="sv-SE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56771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910129"/>
            <a:ext cx="7775575" cy="28082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Swift Neue LT Pro Black Cond"/>
                <a:ea typeface="+mj-ea"/>
                <a:cs typeface="Swift Neue LT Pro Black Cond"/>
              </a:defRPr>
            </a:lvl1pPr>
          </a:lstStyle>
          <a:p>
            <a:r>
              <a:rPr lang="sv-SE" altLang="sv-SE" sz="2400" dirty="0" smtClean="0"/>
              <a:t/>
            </a:r>
            <a:br>
              <a:rPr lang="sv-SE" altLang="sv-SE" sz="2400" dirty="0" smtClean="0"/>
            </a:br>
            <a:r>
              <a:rPr lang="sv-SE" altLang="sv-SE" sz="2800" b="1" dirty="0" smtClean="0">
                <a:latin typeface="Fora Text" pitchFamily="34" charset="0"/>
              </a:rPr>
              <a:t>Make/ maka/ sambo försäkring</a:t>
            </a:r>
          </a:p>
          <a:p>
            <a:r>
              <a:rPr lang="sv-SE" altLang="sv-SE" sz="2800" b="1" dirty="0" smtClean="0">
                <a:latin typeface="Fora Text" pitchFamily="34" charset="0"/>
              </a:rPr>
              <a:t/>
            </a:r>
            <a:br>
              <a:rPr lang="sv-SE" altLang="sv-SE" sz="2800" b="1" dirty="0" smtClean="0">
                <a:latin typeface="Fora Text" pitchFamily="34" charset="0"/>
              </a:rPr>
            </a:br>
            <a:r>
              <a:rPr lang="sv-SE" altLang="sv-SE" sz="2400" dirty="0" smtClean="0">
                <a:latin typeface="Fora Text" pitchFamily="34" charset="0"/>
              </a:rPr>
              <a:t>Om make/maka eller sambo avlider och saknar eget TGL skydd kan </a:t>
            </a:r>
            <a:r>
              <a:rPr lang="sv-SE" altLang="sv-SE" sz="2400" b="1" dirty="0" smtClean="0">
                <a:latin typeface="Fora Text" pitchFamily="34" charset="0"/>
              </a:rPr>
              <a:t>22 750 kr i begravningshjälp</a:t>
            </a:r>
            <a:r>
              <a:rPr lang="sv-SE" altLang="sv-SE" sz="2400" dirty="0" smtClean="0">
                <a:latin typeface="Fora Text" pitchFamily="34" charset="0"/>
              </a:rPr>
              <a:t>, betalas ut till dödsboet.</a:t>
            </a:r>
          </a:p>
          <a:p>
            <a:endParaRPr lang="sv-SE" altLang="sv-SE" sz="2400" dirty="0" smtClean="0">
              <a:latin typeface="Fora Text" pitchFamily="34" charset="0"/>
            </a:endParaRPr>
          </a:p>
          <a:p>
            <a:r>
              <a:rPr lang="sv-SE" altLang="sv-SE" sz="2400" dirty="0" smtClean="0">
                <a:latin typeface="Fora Text" pitchFamily="34" charset="0"/>
              </a:rPr>
              <a:t/>
            </a:r>
            <a:br>
              <a:rPr lang="sv-SE" altLang="sv-SE" sz="2400" dirty="0" smtClean="0">
                <a:latin typeface="Fora Text" pitchFamily="34" charset="0"/>
              </a:rPr>
            </a:br>
            <a:r>
              <a:rPr lang="sv-SE" altLang="sv-SE" sz="2400" dirty="0" smtClean="0">
                <a:latin typeface="Fora Text" pitchFamily="34" charset="0"/>
              </a:rPr>
              <a:t>Barnbelopp betalas ut till barn </a:t>
            </a:r>
            <a:r>
              <a:rPr lang="sv-SE" altLang="sv-SE" sz="2400" b="1" dirty="0" smtClean="0">
                <a:latin typeface="Fora Text" pitchFamily="34" charset="0"/>
              </a:rPr>
              <a:t>under 17 år </a:t>
            </a:r>
            <a:r>
              <a:rPr lang="sv-SE" altLang="sv-SE" sz="2400" dirty="0" smtClean="0">
                <a:latin typeface="Fora Text" pitchFamily="34" charset="0"/>
              </a:rPr>
              <a:t>med </a:t>
            </a:r>
            <a:r>
              <a:rPr lang="sv-SE" altLang="sv-SE" sz="2400" b="1" dirty="0" smtClean="0">
                <a:latin typeface="Fora Text" pitchFamily="34" charset="0"/>
              </a:rPr>
              <a:t>45 500kr/ barn.</a:t>
            </a:r>
            <a:r>
              <a:rPr lang="sv-SE" altLang="sv-SE" b="1" dirty="0" smtClean="0">
                <a:latin typeface="Fora Text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142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>
                <a:latin typeface="Fora Text" pitchFamily="34" charset="0"/>
              </a:rPr>
              <a:t>AGB</a:t>
            </a:r>
            <a:r>
              <a:rPr lang="sv-SE" b="1" dirty="0">
                <a:latin typeface="Fora Text" pitchFamily="34" charset="0"/>
              </a:rPr>
              <a:t> </a:t>
            </a:r>
            <a:r>
              <a:rPr lang="sv-SE" b="1" dirty="0" smtClean="0">
                <a:latin typeface="Fora Text" pitchFamily="34" charset="0"/>
              </a:rPr>
              <a:t>&amp; Omställningsförsäkring </a:t>
            </a:r>
            <a:r>
              <a:rPr lang="sv-SE" dirty="0" smtClean="0">
                <a:latin typeface="Fora Text" pitchFamily="34" charset="0"/>
              </a:rPr>
              <a:t/>
            </a:r>
            <a:br>
              <a:rPr lang="sv-SE" dirty="0" smtClean="0">
                <a:latin typeface="Fora Text" pitchFamily="34" charset="0"/>
              </a:rPr>
            </a:br>
            <a:r>
              <a:rPr lang="sv-SE" dirty="0" smtClean="0">
                <a:latin typeface="Fora Text" pitchFamily="34" charset="0"/>
              </a:rPr>
              <a:t>vid uppsägning</a:t>
            </a:r>
            <a:endParaRPr lang="sv-SE" dirty="0">
              <a:latin typeface="Fora Tex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98" y="1788373"/>
            <a:ext cx="4770464" cy="304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72" y="4994313"/>
            <a:ext cx="2867316" cy="158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128789" y="272894"/>
            <a:ext cx="8886422" cy="5889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Swift Neue LT Pro Black Cond"/>
                <a:ea typeface="+mj-ea"/>
                <a:cs typeface="Swift Neue LT Pro Black Cond"/>
              </a:defRPr>
            </a:lvl1pPr>
          </a:lstStyle>
          <a:p>
            <a:pPr algn="ctr"/>
            <a:r>
              <a:rPr lang="sv-SE" altLang="sv-SE" sz="2800" b="1" dirty="0" smtClean="0">
                <a:latin typeface="Fora Text" pitchFamily="34" charset="0"/>
              </a:rPr>
              <a:t>Rapportering till Fora</a:t>
            </a:r>
          </a:p>
          <a:p>
            <a:pPr algn="ctr"/>
            <a:endParaRPr lang="sv-SE" altLang="sv-SE" sz="2800" b="1" dirty="0" smtClean="0">
              <a:latin typeface="Fora Text" pitchFamily="34" charset="0"/>
            </a:endParaRPr>
          </a:p>
        </p:txBody>
      </p:sp>
      <p:sp>
        <p:nvSpPr>
          <p:cNvPr id="4" name="Platshållare för text 7"/>
          <p:cNvSpPr txBox="1">
            <a:spLocks/>
          </p:cNvSpPr>
          <p:nvPr/>
        </p:nvSpPr>
        <p:spPr>
          <a:xfrm>
            <a:off x="2448485" y="861856"/>
            <a:ext cx="4879594" cy="70342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Från 25 års ålder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Rapportera oavsett ålder och anställningsform.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65+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b="1" dirty="0" smtClean="0"/>
              <a:t>Anmäla nyanställda över 25 år!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Justera preliminära löneunderlaget under året </a:t>
            </a:r>
            <a:r>
              <a:rPr lang="sv-SE" b="1" dirty="0" smtClean="0"/>
              <a:t>senast den 15 november 2018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Rapporteringsperiod  </a:t>
            </a:r>
            <a:r>
              <a:rPr lang="sv-SE" b="1" dirty="0" smtClean="0"/>
              <a:t>2-31 januari 2019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Kontant bruttolön (inget lönetak).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Ta </a:t>
            </a:r>
            <a:r>
              <a:rPr lang="sv-SE" u="sng" dirty="0" smtClean="0"/>
              <a:t>ej</a:t>
            </a:r>
            <a:r>
              <a:rPr lang="sv-SE" dirty="0" smtClean="0"/>
              <a:t> med kostnadsersättning eller skattepliktig förmån.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 smtClean="0"/>
              <a:t>Extra pensionsinsättning (från 25 års ålder)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200" dirty="0" smtClean="0"/>
          </a:p>
          <a:p>
            <a:pPr>
              <a:defRPr/>
            </a:pPr>
            <a:endParaRPr lang="sv-SE" sz="1200" dirty="0" smtClean="0"/>
          </a:p>
          <a:p>
            <a:pPr>
              <a:defRPr/>
            </a:pPr>
            <a:endParaRPr lang="sv-SE" sz="12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200" dirty="0"/>
          </a:p>
        </p:txBody>
      </p:sp>
      <p:pic>
        <p:nvPicPr>
          <p:cNvPr id="5" name="Picture 2" descr="C:\Users\cera\AppData\Local\Microsoft\Windows\Temporary Internet Files\Content.IE5\6URU0CGD\MC90030022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36" y="60236"/>
            <a:ext cx="1298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1"/>
          <p:cNvSpPr txBox="1">
            <a:spLocks noChangeArrowheads="1"/>
          </p:cNvSpPr>
          <p:nvPr/>
        </p:nvSpPr>
        <p:spPr bwMode="auto">
          <a:xfrm rot="19665450">
            <a:off x="119655" y="836606"/>
            <a:ext cx="2246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b="1" dirty="0">
                <a:solidFill>
                  <a:srgbClr val="003399"/>
                </a:solidFill>
                <a:latin typeface="Arial" charset="0"/>
              </a:rPr>
              <a:t>Nyhetsbrevet</a:t>
            </a:r>
            <a:r>
              <a:rPr lang="sv-SE" altLang="sv-SE" dirty="0">
                <a:solidFill>
                  <a:srgbClr val="003399"/>
                </a:solidFill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10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7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1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147002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+mn-lt"/>
              </a:rPr>
              <a:t>Fora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Premier 2018</a:t>
            </a:r>
            <a:endParaRPr lang="en-GB" dirty="0">
              <a:latin typeface="+mn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32207" y="1629422"/>
            <a:ext cx="7921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TFA</a:t>
            </a:r>
            <a:r>
              <a:rPr lang="sv-SE" dirty="0" smtClean="0">
                <a:solidFill>
                  <a:schemeClr val="bg1"/>
                </a:solidFill>
              </a:rPr>
              <a:t>   (arbetsskadeförsäkring)									0,01%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AGS </a:t>
            </a:r>
            <a:r>
              <a:rPr lang="sv-SE" dirty="0" smtClean="0">
                <a:solidFill>
                  <a:schemeClr val="bg1"/>
                </a:solidFill>
              </a:rPr>
              <a:t> (avtalsgruppsjukförsäkring)		      						     0%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TGL </a:t>
            </a:r>
            <a:r>
              <a:rPr lang="sv-SE" dirty="0" smtClean="0">
                <a:solidFill>
                  <a:schemeClr val="bg1"/>
                </a:solidFill>
              </a:rPr>
              <a:t>  (tjänstegruppliv)			                                                             0,10%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AGB  </a:t>
            </a:r>
            <a:r>
              <a:rPr lang="sv-SE" dirty="0" smtClean="0">
                <a:solidFill>
                  <a:schemeClr val="bg1"/>
                </a:solidFill>
              </a:rPr>
              <a:t>(</a:t>
            </a:r>
            <a:r>
              <a:rPr lang="sv-SE" smtClean="0">
                <a:solidFill>
                  <a:schemeClr val="bg1"/>
                </a:solidFill>
              </a:rPr>
              <a:t>försäkring vid </a:t>
            </a:r>
            <a:r>
              <a:rPr lang="sv-SE" dirty="0" smtClean="0">
                <a:solidFill>
                  <a:schemeClr val="bg1"/>
                </a:solidFill>
              </a:rPr>
              <a:t>avgångsbidrag)	</a:t>
            </a:r>
            <a:r>
              <a:rPr lang="sv-SE" smtClean="0">
                <a:solidFill>
                  <a:schemeClr val="bg1"/>
                </a:solidFill>
              </a:rPr>
              <a:t>                                                </a:t>
            </a:r>
            <a:r>
              <a:rPr lang="sv-SE" dirty="0" smtClean="0">
                <a:solidFill>
                  <a:schemeClr val="bg1"/>
                </a:solidFill>
              </a:rPr>
              <a:t>0,1455%</a:t>
            </a:r>
          </a:p>
          <a:p>
            <a:r>
              <a:rPr lang="sv-SE" b="1" dirty="0" err="1" smtClean="0">
                <a:solidFill>
                  <a:schemeClr val="bg1"/>
                </a:solidFill>
              </a:rPr>
              <a:t>Pbf</a:t>
            </a:r>
            <a:r>
              <a:rPr lang="sv-SE" b="1" dirty="0" smtClean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   (premiebefrielseförsäkring)		                                                          0%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PFT</a:t>
            </a:r>
            <a:r>
              <a:rPr lang="sv-SE" dirty="0" smtClean="0">
                <a:solidFill>
                  <a:schemeClr val="bg1"/>
                </a:solidFill>
              </a:rPr>
              <a:t>   (</a:t>
            </a:r>
            <a:r>
              <a:rPr lang="sv-SE" dirty="0" err="1" smtClean="0">
                <a:solidFill>
                  <a:schemeClr val="bg1"/>
                </a:solidFill>
              </a:rPr>
              <a:t>föräldrarpenningtillägg</a:t>
            </a:r>
            <a:r>
              <a:rPr lang="sv-SE" dirty="0" smtClean="0">
                <a:solidFill>
                  <a:schemeClr val="bg1"/>
                </a:solidFill>
              </a:rPr>
              <a:t>)                                                                           0%    		  				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 smtClean="0">
                <a:solidFill>
                  <a:schemeClr val="bg1"/>
                </a:solidFill>
              </a:rPr>
              <a:t>Avtalspension SAF-LO </a:t>
            </a:r>
            <a:r>
              <a:rPr lang="sv-SE" dirty="0" smtClean="0">
                <a:solidFill>
                  <a:schemeClr val="bg1"/>
                </a:solidFill>
              </a:rPr>
              <a:t>(4,5%)		                                                             4,30%</a:t>
            </a:r>
          </a:p>
          <a:p>
            <a:endParaRPr lang="sv-SE" dirty="0" smtClean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 smtClean="0">
                <a:solidFill>
                  <a:schemeClr val="bg1"/>
                </a:solidFill>
              </a:rPr>
              <a:t>Summa premier över 25 år						                         4,56%</a:t>
            </a:r>
          </a:p>
          <a:p>
            <a:r>
              <a:rPr lang="sv-SE" b="1" dirty="0" smtClean="0">
                <a:solidFill>
                  <a:schemeClr val="bg1"/>
                </a:solidFill>
              </a:rPr>
              <a:t>Summa under 25 år		                                                                     0,26%</a:t>
            </a:r>
          </a:p>
          <a:p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982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01613" y="1916113"/>
            <a:ext cx="885825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v-SE" altLang="sv-SE" sz="1800" dirty="0">
                <a:solidFill>
                  <a:schemeClr val="bg1"/>
                </a:solidFill>
                <a:latin typeface="Fora Text" pitchFamily="34" charset="0"/>
              </a:rPr>
              <a:t>Företagaren omfattas endast av TFA när man tecknar avtal hos Fora </a:t>
            </a:r>
            <a:r>
              <a:rPr lang="sv-SE" altLang="sv-SE" sz="1800" dirty="0" smtClean="0">
                <a:solidFill>
                  <a:schemeClr val="bg1"/>
                </a:solidFill>
                <a:latin typeface="Fora Text" pitchFamily="34" charset="0"/>
              </a:rPr>
              <a:t>men kan </a:t>
            </a:r>
            <a:r>
              <a:rPr lang="sv-SE" altLang="sv-SE" sz="1800" dirty="0">
                <a:solidFill>
                  <a:schemeClr val="bg1"/>
                </a:solidFill>
                <a:latin typeface="Fora Text" pitchFamily="34" charset="0"/>
              </a:rPr>
              <a:t>komplettera med följande </a:t>
            </a:r>
            <a:r>
              <a:rPr lang="sv-SE" altLang="sv-SE" sz="1800" dirty="0" smtClean="0">
                <a:solidFill>
                  <a:schemeClr val="bg1"/>
                </a:solidFill>
                <a:latin typeface="Fora Text" pitchFamily="34" charset="0"/>
              </a:rPr>
              <a:t>försäkringar och avtalspension SAF-LO.</a:t>
            </a:r>
            <a:endParaRPr lang="sv-SE" altLang="sv-SE" sz="1800" dirty="0">
              <a:solidFill>
                <a:schemeClr val="bg1"/>
              </a:solidFill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sv-SE" altLang="sv-SE" sz="1800" dirty="0">
              <a:solidFill>
                <a:schemeClr val="bg1"/>
              </a:solidFill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1800" dirty="0" smtClean="0">
                <a:solidFill>
                  <a:schemeClr val="bg1"/>
                </a:solidFill>
                <a:latin typeface="Fora Text" pitchFamily="34" charset="0"/>
              </a:rPr>
              <a:t>  </a:t>
            </a:r>
            <a:r>
              <a:rPr lang="sv-SE" altLang="sv-SE" sz="2000" dirty="0" smtClean="0">
                <a:solidFill>
                  <a:schemeClr val="bg1"/>
                </a:solidFill>
                <a:latin typeface="Fora Text" pitchFamily="34" charset="0"/>
              </a:rPr>
              <a:t>TGL </a:t>
            </a:r>
            <a:r>
              <a:rPr lang="sv-SE" altLang="sv-SE" sz="2000" dirty="0">
                <a:solidFill>
                  <a:schemeClr val="bg1"/>
                </a:solidFill>
                <a:latin typeface="Fora Text" pitchFamily="34" charset="0"/>
              </a:rPr>
              <a:t>- </a:t>
            </a:r>
            <a:r>
              <a:rPr lang="sv-SE" altLang="sv-SE" sz="2000" i="1" dirty="0">
                <a:solidFill>
                  <a:schemeClr val="bg1"/>
                </a:solidFill>
                <a:latin typeface="Fora Text" pitchFamily="34" charset="0"/>
              </a:rPr>
              <a:t>Tjänstegrupplivförsäkring</a:t>
            </a:r>
            <a:r>
              <a:rPr lang="sv-SE" altLang="sv-SE" sz="2000" dirty="0">
                <a:solidFill>
                  <a:schemeClr val="bg1"/>
                </a:solidFill>
                <a:latin typeface="Fora Text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2000" dirty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2000" dirty="0" smtClean="0">
                <a:solidFill>
                  <a:schemeClr val="bg1"/>
                </a:solidFill>
                <a:latin typeface="Fora Text" pitchFamily="34" charset="0"/>
              </a:rPr>
              <a:t> AGS </a:t>
            </a:r>
            <a:r>
              <a:rPr lang="sv-SE" altLang="sv-SE" sz="2000" dirty="0">
                <a:solidFill>
                  <a:schemeClr val="bg1"/>
                </a:solidFill>
                <a:latin typeface="Fora Text" pitchFamily="34" charset="0"/>
              </a:rPr>
              <a:t>- </a:t>
            </a:r>
            <a:r>
              <a:rPr lang="sv-SE" altLang="sv-SE" sz="2000" i="1" dirty="0">
                <a:solidFill>
                  <a:schemeClr val="bg1"/>
                </a:solidFill>
                <a:latin typeface="Fora Text" pitchFamily="34" charset="0"/>
              </a:rPr>
              <a:t>Avtalsgruppsjukförsäkring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2000" dirty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2000" dirty="0" smtClean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2000" i="1" dirty="0" smtClean="0">
                <a:solidFill>
                  <a:schemeClr val="bg1"/>
                </a:solidFill>
                <a:latin typeface="Fora Text" pitchFamily="34" charset="0"/>
              </a:rPr>
              <a:t>Avtalspension </a:t>
            </a:r>
            <a:r>
              <a:rPr lang="sv-SE" altLang="sv-SE" sz="2000" i="1" dirty="0">
                <a:solidFill>
                  <a:schemeClr val="bg1"/>
                </a:solidFill>
                <a:latin typeface="Fora Text" pitchFamily="34" charset="0"/>
              </a:rPr>
              <a:t>SAF-LO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2000" dirty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2000" dirty="0" smtClean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2000" i="1" dirty="0" smtClean="0">
                <a:solidFill>
                  <a:schemeClr val="bg1"/>
                </a:solidFill>
                <a:latin typeface="Fora Text" pitchFamily="34" charset="0"/>
              </a:rPr>
              <a:t>Premiebefrielseförsäkringen</a:t>
            </a:r>
            <a:endParaRPr lang="sv-SE" altLang="sv-SE" sz="2000" i="1" dirty="0">
              <a:solidFill>
                <a:schemeClr val="bg1"/>
              </a:solidFill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sv-SE" altLang="sv-SE" sz="1600" dirty="0">
              <a:solidFill>
                <a:schemeClr val="bg1"/>
              </a:solidFill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latin typeface="Fora Text" pitchFamily="34" charset="0"/>
              </a:rPr>
              <a:t>Vem kan teckna?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1800" dirty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1800" dirty="0" smtClean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1600" dirty="0" smtClean="0">
                <a:solidFill>
                  <a:schemeClr val="bg1"/>
                </a:solidFill>
                <a:latin typeface="Fora Text" pitchFamily="34" charset="0"/>
              </a:rPr>
              <a:t>Företagare</a:t>
            </a:r>
            <a:endParaRPr lang="sv-SE" altLang="sv-SE" sz="1600" dirty="0">
              <a:solidFill>
                <a:schemeClr val="bg1"/>
              </a:solidFill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1600" dirty="0">
                <a:solidFill>
                  <a:schemeClr val="bg1"/>
                </a:solidFill>
                <a:latin typeface="Fora Text" pitchFamily="34" charset="0"/>
              </a:rPr>
              <a:t> </a:t>
            </a:r>
            <a:r>
              <a:rPr lang="sv-SE" altLang="sv-SE" sz="1600" dirty="0" smtClean="0">
                <a:solidFill>
                  <a:schemeClr val="bg1"/>
                </a:solidFill>
                <a:latin typeface="Fora Text" pitchFamily="34" charset="0"/>
              </a:rPr>
              <a:t> Make/maka </a:t>
            </a:r>
            <a:r>
              <a:rPr lang="sv-SE" altLang="sv-SE" sz="1600" dirty="0">
                <a:solidFill>
                  <a:schemeClr val="bg1"/>
                </a:solidFill>
                <a:latin typeface="Fora Text" pitchFamily="34" charset="0"/>
              </a:rPr>
              <a:t>och registrerad partner till företagare och som är verksam i företaget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22313" y="549275"/>
            <a:ext cx="7772400" cy="1470025"/>
          </a:xfrm>
        </p:spPr>
        <p:txBody>
          <a:bodyPr/>
          <a:lstStyle/>
          <a:p>
            <a:r>
              <a:rPr lang="sv-SE" altLang="sv-SE" sz="3600" b="1" dirty="0" smtClean="0">
                <a:latin typeface="Fora Text" pitchFamily="34" charset="0"/>
              </a:rPr>
              <a:t>Företagarens egenförsäkring - EF</a:t>
            </a:r>
          </a:p>
        </p:txBody>
      </p:sp>
      <p:pic>
        <p:nvPicPr>
          <p:cNvPr id="24580" name="Picture 7" descr="MCBD06700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260350"/>
            <a:ext cx="1374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1104274"/>
            <a:ext cx="8856662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v-SE" altLang="sv-SE" sz="2800" b="1" dirty="0">
                <a:latin typeface="Fora Text" pitchFamily="34" charset="0"/>
              </a:rPr>
              <a:t>TGL – EF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v-SE" altLang="sv-SE" sz="1800" dirty="0">
                <a:latin typeface="Fora Text" pitchFamily="34" charset="0"/>
              </a:rPr>
              <a:t>Tjänstegrupplivförsäkring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sv-SE" altLang="sv-SE" sz="18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1800" dirty="0">
                <a:latin typeface="Fora Text" pitchFamily="34" charset="0"/>
              </a:rPr>
              <a:t> TGL skydd inträder när du, under en tidsperiod om </a:t>
            </a:r>
            <a:r>
              <a:rPr lang="sv-SE" altLang="sv-SE" sz="1800" b="1" dirty="0">
                <a:latin typeface="Fora Text" pitchFamily="34" charset="0"/>
              </a:rPr>
              <a:t>90-dagar från försäkringens    ikraftträdande varit arbetsför i minst 60 dagar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sv-SE" altLang="sv-SE" sz="18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r>
              <a:rPr lang="sv-SE" altLang="sv-SE" sz="1800" dirty="0">
                <a:latin typeface="Fora Text" pitchFamily="34" charset="0"/>
              </a:rPr>
              <a:t> Vid </a:t>
            </a:r>
            <a:r>
              <a:rPr lang="sv-SE" altLang="sv-SE" sz="1800" b="1" dirty="0">
                <a:latin typeface="Fora Text" pitchFamily="34" charset="0"/>
              </a:rPr>
              <a:t>sjukersättning/aktivitetsersättning </a:t>
            </a:r>
            <a:r>
              <a:rPr lang="sv-SE" altLang="sv-SE" sz="1800" dirty="0">
                <a:latin typeface="Fora Text" pitchFamily="34" charset="0"/>
              </a:rPr>
              <a:t>måste du </a:t>
            </a:r>
            <a:r>
              <a:rPr lang="sv-SE" altLang="sv-SE" sz="1800" b="1" dirty="0">
                <a:latin typeface="Fora Text" pitchFamily="34" charset="0"/>
              </a:rPr>
              <a:t>vara arbetsför </a:t>
            </a:r>
            <a:r>
              <a:rPr lang="sv-SE" altLang="sv-SE" sz="1800" dirty="0">
                <a:latin typeface="Fora Text" pitchFamily="34" charset="0"/>
              </a:rPr>
              <a:t>till </a:t>
            </a:r>
            <a:r>
              <a:rPr lang="sv-SE" altLang="sv-SE" sz="1800" b="1" dirty="0">
                <a:latin typeface="Fora Text" pitchFamily="34" charset="0"/>
              </a:rPr>
              <a:t>minst 50 % för att teckna Tjänstegrupplivförsäkring TGL.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</a:pPr>
            <a:endParaRPr lang="sv-SE" altLang="sv-SE" sz="18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</a:pPr>
            <a:endParaRPr lang="sv-SE" altLang="sv-SE" sz="18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v-SE" altLang="sv-SE" sz="1800" dirty="0">
                <a:latin typeface="Fora Text" pitchFamily="34" charset="0"/>
              </a:rPr>
              <a:t> </a:t>
            </a:r>
            <a:r>
              <a:rPr lang="sv-SE" altLang="sv-SE" sz="1800" b="1" i="1" dirty="0">
                <a:latin typeface="Fora Text" pitchFamily="34" charset="0"/>
              </a:rPr>
              <a:t>Årspremie 2018 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v-SE" altLang="sv-SE" sz="1800" i="1" dirty="0">
                <a:latin typeface="Fora Text" pitchFamily="34" charset="0"/>
              </a:rPr>
              <a:t> </a:t>
            </a:r>
            <a:r>
              <a:rPr lang="sv-SE" altLang="sv-SE" sz="1800" b="1" i="1" dirty="0">
                <a:latin typeface="Fora Text" pitchFamily="34" charset="0"/>
              </a:rPr>
              <a:t>215 kr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</a:pPr>
            <a:endParaRPr lang="sv-SE" altLang="sv-SE" sz="1800" i="1" dirty="0"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4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640763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2800" b="1" dirty="0">
                <a:latin typeface="Fora Text" pitchFamily="34" charset="0"/>
              </a:rPr>
              <a:t>AGS – EF</a:t>
            </a:r>
          </a:p>
          <a:p>
            <a:pPr algn="ctr">
              <a:spcBef>
                <a:spcPct val="50000"/>
              </a:spcBef>
              <a:defRPr/>
            </a:pPr>
            <a:r>
              <a:rPr lang="sv-SE" dirty="0">
                <a:latin typeface="Fora Text" pitchFamily="34" charset="0"/>
              </a:rPr>
              <a:t>Avtalsgruppsjukförsäkring</a:t>
            </a:r>
          </a:p>
          <a:p>
            <a:pPr algn="ctr">
              <a:spcBef>
                <a:spcPct val="50000"/>
              </a:spcBef>
              <a:defRPr/>
            </a:pPr>
            <a:endParaRPr lang="sv-SE" dirty="0">
              <a:latin typeface="Fora Tex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v-SE" dirty="0">
                <a:latin typeface="Fora Text" pitchFamily="34" charset="0"/>
              </a:rPr>
              <a:t> Måste vara </a:t>
            </a:r>
            <a:r>
              <a:rPr lang="sv-SE" b="1" dirty="0">
                <a:latin typeface="Fora Text" pitchFamily="34" charset="0"/>
              </a:rPr>
              <a:t>arbetsför </a:t>
            </a:r>
            <a:r>
              <a:rPr lang="sv-SE" dirty="0">
                <a:latin typeface="Fora Text" pitchFamily="34" charset="0"/>
              </a:rPr>
              <a:t>till minst </a:t>
            </a:r>
            <a:r>
              <a:rPr lang="sv-SE" b="1" dirty="0">
                <a:latin typeface="Fora Text" pitchFamily="34" charset="0"/>
              </a:rPr>
              <a:t>25%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v-SE" dirty="0">
                <a:latin typeface="Fora Text" pitchFamily="34" charset="0"/>
              </a:rPr>
              <a:t> Ger ca </a:t>
            </a:r>
            <a:r>
              <a:rPr lang="sv-SE" b="1" dirty="0">
                <a:latin typeface="Fora Text" pitchFamily="34" charset="0"/>
              </a:rPr>
              <a:t>10% i ersättning </a:t>
            </a:r>
            <a:r>
              <a:rPr lang="sv-SE" dirty="0">
                <a:latin typeface="Fora Text" pitchFamily="34" charset="0"/>
              </a:rPr>
              <a:t>utöver sjukpenning och aktivitetsersättning vid sjukdom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v-SE" dirty="0">
                <a:latin typeface="Fora Text" pitchFamily="34" charset="0"/>
              </a:rPr>
              <a:t> Ersättningens storlek är beroende av den sjukpenninggrundande inkomsten (SGI) som är anmäld till försäkringskassan.</a:t>
            </a:r>
          </a:p>
          <a:p>
            <a:pPr>
              <a:spcBef>
                <a:spcPct val="50000"/>
              </a:spcBef>
              <a:defRPr/>
            </a:pPr>
            <a:endParaRPr lang="sv-SE" dirty="0">
              <a:solidFill>
                <a:schemeClr val="bg1">
                  <a:lumMod val="75000"/>
                </a:schemeClr>
              </a:solidFill>
              <a:latin typeface="Fora Text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sv-SE" dirty="0">
              <a:solidFill>
                <a:schemeClr val="bg1">
                  <a:lumMod val="75000"/>
                </a:schemeClr>
              </a:solidFill>
              <a:latin typeface="Fora Text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sv-SE" dirty="0">
              <a:solidFill>
                <a:schemeClr val="bg1">
                  <a:lumMod val="75000"/>
                </a:schemeClr>
              </a:solidFill>
              <a:latin typeface="Fora Text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sv-SE" dirty="0">
              <a:solidFill>
                <a:schemeClr val="bg1">
                  <a:lumMod val="75000"/>
                </a:schemeClr>
              </a:solidFill>
              <a:latin typeface="Fora Tex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sv-SE" b="1" i="1" dirty="0" smtClean="0">
                <a:latin typeface="Fora Text" pitchFamily="34" charset="0"/>
              </a:rPr>
              <a:t>Årspremie 2018</a:t>
            </a:r>
          </a:p>
          <a:p>
            <a:pPr>
              <a:spcBef>
                <a:spcPct val="50000"/>
              </a:spcBef>
              <a:defRPr/>
            </a:pPr>
            <a:r>
              <a:rPr lang="sv-SE" b="1" i="1" dirty="0" smtClean="0">
                <a:latin typeface="Fora Text" pitchFamily="34" charset="0"/>
              </a:rPr>
              <a:t> 0 kr</a:t>
            </a:r>
            <a:endParaRPr lang="sv-SE" b="1" i="1" dirty="0"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61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4002" y="707824"/>
            <a:ext cx="8353425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2800" b="1" dirty="0">
                <a:latin typeface="Fora Text" pitchFamily="34" charset="0"/>
              </a:rPr>
              <a:t>Avtalspension SAF-LO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2800" b="1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b="1" dirty="0" smtClean="0">
                <a:latin typeface="Fora Text" pitchFamily="34" charset="0"/>
              </a:rPr>
              <a:t>Årets procentsats år 2018 </a:t>
            </a:r>
            <a:endParaRPr lang="sv-SE" altLang="sv-SE" sz="1800" b="1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 b="1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dirty="0">
                <a:latin typeface="Fora Text" pitchFamily="34" charset="0"/>
              </a:rPr>
              <a:t> 4,5</a:t>
            </a:r>
            <a:r>
              <a:rPr lang="sv-SE" altLang="sv-SE" sz="1800" dirty="0" smtClean="0">
                <a:latin typeface="Fora Text" pitchFamily="34" charset="0"/>
              </a:rPr>
              <a:t>%*för </a:t>
            </a:r>
            <a:r>
              <a:rPr lang="sv-SE" altLang="sv-SE" sz="1800" dirty="0">
                <a:latin typeface="Fora Text" pitchFamily="34" charset="0"/>
              </a:rPr>
              <a:t>inkomstdelar upp till 7,5 ibb (468.750 kr</a:t>
            </a:r>
            <a:r>
              <a:rPr lang="sv-SE" altLang="sv-SE" sz="1800" dirty="0" smtClean="0">
                <a:latin typeface="Fora Text" pitchFamily="34" charset="0"/>
              </a:rPr>
              <a:t>*)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dirty="0" smtClean="0">
                <a:latin typeface="Fora Text" pitchFamily="34" charset="0"/>
              </a:rPr>
              <a:t>(4,30% faktureras)</a:t>
            </a:r>
            <a:endParaRPr lang="sv-SE" altLang="sv-SE" sz="18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dirty="0">
                <a:latin typeface="Fora Text" pitchFamily="34" charset="0"/>
              </a:rPr>
              <a:t> 30% för inkomstdelar över 7,5 ibb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2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2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2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2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2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2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200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b="1" dirty="0">
                <a:latin typeface="Fora Text" pitchFamily="34" charset="0"/>
              </a:rPr>
              <a:t>Premiebefrielseförsäkringen 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400" b="1" dirty="0">
                <a:latin typeface="Fora Text" pitchFamily="34" charset="0"/>
              </a:rPr>
              <a:t>(gäller vid </a:t>
            </a:r>
            <a:r>
              <a:rPr lang="sv-SE" altLang="sv-SE" sz="1400" b="1" dirty="0" smtClean="0">
                <a:latin typeface="Fora Text" pitchFamily="34" charset="0"/>
              </a:rPr>
              <a:t>föräldraledighet </a:t>
            </a:r>
            <a:r>
              <a:rPr lang="sv-SE" altLang="sv-SE" sz="1400" b="1" dirty="0">
                <a:latin typeface="Fora Text" pitchFamily="34" charset="0"/>
              </a:rPr>
              <a:t>och sjukdom)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b="1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b="1" dirty="0">
              <a:latin typeface="Fora Tex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sv-SE" altLang="sv-SE" sz="1800" dirty="0">
                <a:latin typeface="Fora Text" pitchFamily="34" charset="0"/>
              </a:rPr>
              <a:t>* 38.422kr / mån då man räknar med sem. tillägget på 12,2%</a:t>
            </a:r>
          </a:p>
        </p:txBody>
      </p:sp>
    </p:spTree>
    <p:extLst>
      <p:ext uri="{BB962C8B-B14F-4D97-AF65-F5344CB8AC3E}">
        <p14:creationId xmlns:p14="http://schemas.microsoft.com/office/powerpoint/2010/main" val="281391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6969" y="745185"/>
            <a:ext cx="8422050" cy="824999"/>
          </a:xfrm>
        </p:spPr>
        <p:txBody>
          <a:bodyPr/>
          <a:lstStyle/>
          <a:p>
            <a:pPr algn="ctr"/>
            <a:r>
              <a:rPr lang="sv-SE" b="1" dirty="0" smtClean="0">
                <a:latin typeface="Fora Text" pitchFamily="34" charset="0"/>
              </a:rPr>
              <a:t>Avtalspension SAF-LO</a:t>
            </a:r>
            <a:r>
              <a:rPr lang="sv-SE" dirty="0" smtClean="0">
                <a:latin typeface="Fora Text" pitchFamily="34" charset="0"/>
              </a:rPr>
              <a:t/>
            </a:r>
            <a:br>
              <a:rPr lang="sv-SE" dirty="0" smtClean="0">
                <a:latin typeface="Fora Text" pitchFamily="34" charset="0"/>
              </a:rPr>
            </a:br>
            <a:r>
              <a:rPr lang="sv-SE" dirty="0" smtClean="0">
                <a:latin typeface="Fora Text" pitchFamily="34" charset="0"/>
              </a:rPr>
              <a:t/>
            </a:r>
            <a:br>
              <a:rPr lang="sv-SE" dirty="0" smtClean="0">
                <a:latin typeface="Fora Text" pitchFamily="34" charset="0"/>
              </a:rPr>
            </a:br>
            <a:r>
              <a:rPr lang="sv-SE" dirty="0" smtClean="0">
                <a:latin typeface="Fora Text" pitchFamily="34" charset="0"/>
              </a:rPr>
              <a:t>Tjänstepension för privatanställda arbetare</a:t>
            </a:r>
            <a:endParaRPr lang="sv-SE" dirty="0">
              <a:latin typeface="Fora Text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28034" y="3039413"/>
            <a:ext cx="7469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3600" dirty="0" smtClean="0">
                <a:solidFill>
                  <a:schemeClr val="bg1"/>
                </a:solidFill>
                <a:latin typeface="Fora Text" pitchFamily="34" charset="0"/>
              </a:rPr>
              <a:t>Val av förvaltare</a:t>
            </a:r>
          </a:p>
          <a:p>
            <a:pPr marL="285750" indent="-285750">
              <a:buFontTx/>
              <a:buChar char="-"/>
            </a:pPr>
            <a:r>
              <a:rPr lang="sv-SE" sz="3600" dirty="0" smtClean="0">
                <a:solidFill>
                  <a:schemeClr val="bg1"/>
                </a:solidFill>
                <a:latin typeface="Fora Text" pitchFamily="34" charset="0"/>
              </a:rPr>
              <a:t>Traditionellt eller fondsparande</a:t>
            </a:r>
          </a:p>
          <a:p>
            <a:pPr marL="285750" indent="-285750">
              <a:buFontTx/>
              <a:buChar char="-"/>
            </a:pPr>
            <a:r>
              <a:rPr lang="sv-SE" sz="3600" dirty="0" smtClean="0">
                <a:solidFill>
                  <a:schemeClr val="bg1"/>
                </a:solidFill>
                <a:latin typeface="Fora Text" pitchFamily="34" charset="0"/>
              </a:rPr>
              <a:t>Återbetalningsskydd</a:t>
            </a:r>
          </a:p>
          <a:p>
            <a:pPr marL="285750" indent="-285750">
              <a:buFontTx/>
              <a:buChar char="-"/>
            </a:pPr>
            <a:r>
              <a:rPr lang="sv-SE" sz="3600" dirty="0" smtClean="0">
                <a:solidFill>
                  <a:schemeClr val="bg1"/>
                </a:solidFill>
                <a:latin typeface="Fora Text" pitchFamily="34" charset="0"/>
              </a:rPr>
              <a:t>Familjeskydd</a:t>
            </a:r>
          </a:p>
          <a:p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9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ruta 1"/>
          <p:cNvSpPr txBox="1">
            <a:spLocks noChangeArrowheads="1"/>
          </p:cNvSpPr>
          <p:nvPr/>
        </p:nvSpPr>
        <p:spPr bwMode="auto">
          <a:xfrm>
            <a:off x="611560" y="1700213"/>
            <a:ext cx="8137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2000" b="1" dirty="0">
                <a:latin typeface="Arial" charset="0"/>
              </a:rPr>
              <a:t>                     </a:t>
            </a:r>
            <a:endParaRPr lang="sv-SE" altLang="sv-SE" sz="2000" dirty="0"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2000" b="1" dirty="0">
              <a:latin typeface="Arial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sv-SE" altLang="sv-SE" dirty="0">
                <a:latin typeface="Fora Text" pitchFamily="34" charset="0"/>
              </a:rPr>
              <a:t> </a:t>
            </a:r>
            <a:r>
              <a:rPr lang="sv-SE" altLang="sv-SE" dirty="0">
                <a:latin typeface="Swift Neue LT Pro Black Cond" pitchFamily="18" charset="0"/>
              </a:rPr>
              <a:t>4,5 % är premien lön upp till ≤ 7,5 </a:t>
            </a:r>
            <a:r>
              <a:rPr lang="sv-SE" altLang="sv-SE" dirty="0" err="1" smtClean="0">
                <a:latin typeface="Swift Neue LT Pro Black Cond" pitchFamily="18" charset="0"/>
              </a:rPr>
              <a:t>ibb</a:t>
            </a:r>
            <a:r>
              <a:rPr lang="sv-SE" altLang="sv-SE" dirty="0" smtClean="0">
                <a:latin typeface="Swift Neue LT Pro Black Cond" pitchFamily="18" charset="0"/>
              </a:rPr>
              <a:t>* 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 smtClean="0">
                <a:latin typeface="Swift Neue LT Pro Black Cond" pitchFamily="18" charset="0"/>
              </a:rPr>
              <a:t>30,0 </a:t>
            </a:r>
            <a:r>
              <a:rPr lang="sv-SE" altLang="sv-SE" dirty="0">
                <a:latin typeface="Swift Neue LT Pro Black Cond" pitchFamily="18" charset="0"/>
              </a:rPr>
              <a:t>% för överskjutande lönedelar över </a:t>
            </a:r>
            <a:r>
              <a:rPr lang="sv-SE" altLang="sv-SE" sz="1800" dirty="0" smtClean="0">
                <a:latin typeface="Swift Neue LT Pro Black Cond" pitchFamily="18" charset="0"/>
              </a:rPr>
              <a:t> &gt;</a:t>
            </a:r>
            <a:r>
              <a:rPr lang="sv-SE" altLang="sv-SE" dirty="0" smtClean="0">
                <a:latin typeface="Swift Neue LT Pro Black Cond" pitchFamily="18" charset="0"/>
              </a:rPr>
              <a:t> </a:t>
            </a:r>
            <a:r>
              <a:rPr lang="sv-SE" altLang="sv-SE" dirty="0">
                <a:latin typeface="Swift Neue LT Pro Black Cond" pitchFamily="18" charset="0"/>
              </a:rPr>
              <a:t>7,5 </a:t>
            </a:r>
            <a:r>
              <a:rPr lang="sv-SE" altLang="sv-SE" dirty="0" err="1" smtClean="0">
                <a:latin typeface="Swift Neue LT Pro Black Cond" pitchFamily="18" charset="0"/>
              </a:rPr>
              <a:t>ibb</a:t>
            </a:r>
            <a:endParaRPr lang="sv-SE" altLang="sv-SE" dirty="0" smtClean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sv-SE" altLang="sv-SE" dirty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Val </a:t>
            </a:r>
            <a:r>
              <a:rPr lang="sv-SE" altLang="sv-SE" dirty="0">
                <a:latin typeface="Swift Neue LT Pro Black Cond" pitchFamily="18" charset="0"/>
              </a:rPr>
              <a:t>av förvaltare</a:t>
            </a:r>
          </a:p>
          <a:p>
            <a:pPr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Traditionell </a:t>
            </a:r>
            <a:r>
              <a:rPr lang="sv-SE" altLang="sv-SE" dirty="0">
                <a:latin typeface="Swift Neue LT Pro Black Cond" pitchFamily="18" charset="0"/>
              </a:rPr>
              <a:t>eller Fondförsäkring</a:t>
            </a:r>
          </a:p>
          <a:p>
            <a:pPr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Återbetalningsskydd</a:t>
            </a:r>
            <a:r>
              <a:rPr lang="sv-SE" altLang="sv-SE" dirty="0">
                <a:latin typeface="Swift Neue LT Pro Black Cond" pitchFamily="18" charset="0"/>
              </a:rPr>
              <a:t>**</a:t>
            </a:r>
          </a:p>
          <a:p>
            <a:pPr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Familjeskydd</a:t>
            </a:r>
            <a:r>
              <a:rPr lang="sv-SE" altLang="sv-SE" dirty="0">
                <a:latin typeface="Swift Neue LT Pro Black Cond" pitchFamily="18" charset="0"/>
              </a:rPr>
              <a:t>**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>
                <a:latin typeface="Swift Neue LT Pro Black Cond" pitchFamily="18" charset="0"/>
              </a:rPr>
              <a:t>**</a:t>
            </a:r>
            <a:r>
              <a:rPr lang="sv-SE" altLang="sv-SE" sz="1800" dirty="0">
                <a:latin typeface="Swift Neue LT Pro Black Cond" pitchFamily="18" charset="0"/>
              </a:rPr>
              <a:t>Ingen hälsoprövning om det är första gången du omfattas av Avtalspension SAF-LO</a:t>
            </a:r>
            <a:r>
              <a:rPr lang="sv-SE" altLang="sv-SE" sz="1800" dirty="0" smtClean="0">
                <a:latin typeface="Swift Neue LT Pro Black Cond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 smtClean="0">
                <a:latin typeface="Swift Neue LT Pro Black Cond" pitchFamily="18" charset="0"/>
              </a:rPr>
              <a:t>  *</a:t>
            </a:r>
            <a:r>
              <a:rPr lang="sv-SE" altLang="sv-SE" sz="1800" dirty="0" smtClean="0">
                <a:latin typeface="Swift Neue LT Pro Black Cond" pitchFamily="18" charset="0"/>
              </a:rPr>
              <a:t>468.750kr/ år</a:t>
            </a:r>
          </a:p>
          <a:p>
            <a:pPr>
              <a:spcBef>
                <a:spcPct val="0"/>
              </a:spcBef>
              <a:buNone/>
            </a:pPr>
            <a:endParaRPr lang="sv-SE" dirty="0">
              <a:latin typeface="Fora Text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anställdes val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7269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Förvaltningsformer</a:t>
            </a:r>
            <a:br>
              <a:rPr lang="sv-SE" altLang="sv-SE" sz="3600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v-SE" altLang="sv-SE" sz="2000" dirty="0">
                <a:latin typeface="Swift Neue LT Pro Black Cond" pitchFamily="18" charset="0"/>
              </a:rPr>
              <a:t>Traditionell försäkring</a:t>
            </a:r>
          </a:p>
          <a:p>
            <a:r>
              <a:rPr lang="sv-SE" altLang="sv-SE" sz="2000" dirty="0">
                <a:latin typeface="Swift Neue LT Pro Black Cond" pitchFamily="18" charset="0"/>
              </a:rPr>
              <a:t>Försäkringsbolaget förvaltar premien.</a:t>
            </a:r>
          </a:p>
          <a:p>
            <a:r>
              <a:rPr lang="sv-SE" altLang="sv-SE" sz="2000" dirty="0">
                <a:latin typeface="Swift Neue LT Pro Black Cond" pitchFamily="18" charset="0"/>
              </a:rPr>
              <a:t>Garanterar avkastning, (minus skatt och förvaltarens avgifter).</a:t>
            </a:r>
          </a:p>
          <a:p>
            <a:r>
              <a:rPr lang="sv-SE" altLang="sv-SE" sz="2000" dirty="0">
                <a:latin typeface="Swift Neue LT Pro Black Cond" pitchFamily="18" charset="0"/>
              </a:rPr>
              <a:t>Återbäring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4689475" y="2266950"/>
            <a:ext cx="3638550" cy="3600450"/>
          </a:xfrm>
        </p:spPr>
        <p:txBody>
          <a:bodyPr/>
          <a:lstStyle/>
          <a:p>
            <a:pPr>
              <a:buNone/>
            </a:pPr>
            <a:r>
              <a:rPr lang="sv-SE" altLang="sv-SE" sz="2000" dirty="0" smtClean="0">
                <a:latin typeface="Fora Text" pitchFamily="34" charset="0"/>
              </a:rPr>
              <a:t>	</a:t>
            </a:r>
            <a:r>
              <a:rPr lang="sv-SE" altLang="sv-SE" sz="2000" dirty="0">
                <a:latin typeface="Swift Neue LT Pro Black Cond" pitchFamily="18" charset="0"/>
              </a:rPr>
              <a:t>Fondförsäkring</a:t>
            </a:r>
          </a:p>
          <a:p>
            <a:r>
              <a:rPr lang="sv-SE" altLang="sv-SE" sz="2000" dirty="0">
                <a:latin typeface="Swift Neue LT Pro Black Cond" pitchFamily="18" charset="0"/>
              </a:rPr>
              <a:t>Individen väljer fonder</a:t>
            </a:r>
          </a:p>
          <a:p>
            <a:r>
              <a:rPr lang="sv-SE" altLang="sv-SE" sz="2000" dirty="0">
                <a:latin typeface="Swift Neue LT Pro Black Cond" pitchFamily="18" charset="0"/>
              </a:rPr>
              <a:t>Ingen garanterad avkastning. Avkastningen beror på hur det går för de fonder man väljer</a:t>
            </a:r>
            <a:r>
              <a:rPr lang="sv-SE" altLang="sv-SE" sz="2000" dirty="0">
                <a:latin typeface="Fora Text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v-SE" altLang="sv-SE" sz="2000" dirty="0" smtClean="0"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56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 dirty="0"/>
              <a:t>Valbara </a:t>
            </a:r>
            <a:r>
              <a:rPr lang="sv-SE" altLang="sv-SE" b="1" dirty="0" smtClean="0"/>
              <a:t>bolag från </a:t>
            </a:r>
            <a:r>
              <a:rPr lang="sv-SE" altLang="sv-SE" b="1" dirty="0"/>
              <a:t>2014</a:t>
            </a:r>
            <a:endParaRPr lang="sv-SE" dirty="0"/>
          </a:p>
        </p:txBody>
      </p:sp>
      <p:sp>
        <p:nvSpPr>
          <p:cNvPr id="1024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altLang="sv-SE" sz="2000" dirty="0">
                <a:latin typeface="Swift Neue LT Pro Black Cond" pitchFamily="18" charset="0"/>
              </a:rPr>
              <a:t>Traditionell </a:t>
            </a:r>
            <a:r>
              <a:rPr lang="sv-SE" altLang="sv-SE" sz="2000" dirty="0" smtClean="0">
                <a:latin typeface="Swift Neue LT Pro Black Cond" pitchFamily="18" charset="0"/>
              </a:rPr>
              <a:t>försäkring</a:t>
            </a:r>
          </a:p>
          <a:p>
            <a:pPr marL="0" indent="0">
              <a:buFontTx/>
              <a:buNone/>
            </a:pPr>
            <a:r>
              <a:rPr lang="sv-SE" altLang="sv-SE" sz="2000" dirty="0" smtClean="0">
                <a:latin typeface="Swift Neue LT Pro Black Cond" pitchFamily="18" charset="0"/>
              </a:rPr>
              <a:t>Alecta</a:t>
            </a:r>
          </a:p>
          <a:p>
            <a:pPr marL="0" indent="0">
              <a:buFontTx/>
              <a:buNone/>
            </a:pPr>
            <a:r>
              <a:rPr lang="sv-SE" altLang="sv-SE" sz="2000" dirty="0" smtClean="0">
                <a:latin typeface="Swift Neue LT Pro Black Cond" pitchFamily="18" charset="0"/>
              </a:rPr>
              <a:t>AMF</a:t>
            </a:r>
          </a:p>
          <a:p>
            <a:pPr marL="0" indent="0">
              <a:buFontTx/>
              <a:buNone/>
            </a:pPr>
            <a:r>
              <a:rPr lang="sv-SE" altLang="sv-SE" sz="2000" dirty="0" smtClean="0">
                <a:latin typeface="Swift Neue LT Pro Black Cond" pitchFamily="18" charset="0"/>
              </a:rPr>
              <a:t>Folksam Liv</a:t>
            </a:r>
          </a:p>
          <a:p>
            <a:pPr marL="0" indent="0">
              <a:buFontTx/>
              <a:buNone/>
            </a:pPr>
            <a:r>
              <a:rPr lang="sv-SE" altLang="sv-SE" sz="2000" dirty="0" smtClean="0">
                <a:latin typeface="Swift Neue LT Pro Black Cond" pitchFamily="18" charset="0"/>
              </a:rPr>
              <a:t>SEB</a:t>
            </a:r>
          </a:p>
          <a:p>
            <a:pPr marL="0" indent="0">
              <a:buFontTx/>
              <a:buNone/>
            </a:pPr>
            <a:endParaRPr lang="sv-SE" altLang="sv-SE" sz="2000" dirty="0" smtClean="0">
              <a:latin typeface="Swift Neue LT Pro Black Cond" pitchFamily="18" charset="0"/>
            </a:endParaRPr>
          </a:p>
          <a:p>
            <a:pPr marL="0" indent="0">
              <a:buFontTx/>
              <a:buNone/>
            </a:pPr>
            <a:endParaRPr lang="sv-SE" altLang="sv-SE" dirty="0" smtClean="0"/>
          </a:p>
        </p:txBody>
      </p:sp>
      <p:sp>
        <p:nvSpPr>
          <p:cNvPr id="1024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altLang="sv-SE" sz="2000" dirty="0">
                <a:latin typeface="Swift Neue LT Pro Black Cond" pitchFamily="18" charset="0"/>
              </a:rPr>
              <a:t>Fondförsäkring</a:t>
            </a:r>
          </a:p>
          <a:p>
            <a:pPr marL="0" indent="0">
              <a:buFontTx/>
              <a:buNone/>
            </a:pPr>
            <a:r>
              <a:rPr lang="sv-SE" altLang="sv-SE" sz="2000" dirty="0">
                <a:latin typeface="Swift Neue LT Pro Black Cond" pitchFamily="18" charset="0"/>
              </a:rPr>
              <a:t/>
            </a:r>
            <a:br>
              <a:rPr lang="sv-SE" altLang="sv-SE" sz="2000" dirty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AMF</a:t>
            </a:r>
            <a:r>
              <a:rPr lang="sv-SE" altLang="sv-SE" sz="2000" dirty="0">
                <a:latin typeface="Swift Neue LT Pro Black Cond" pitchFamily="18" charset="0"/>
              </a:rPr>
              <a:t/>
            </a:r>
            <a:br>
              <a:rPr lang="sv-SE" altLang="sv-SE" sz="2000" dirty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Danica Pension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Folksam-LO Fondförsäkring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Handelsbanken Liv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Länsförsäkringar Fond liv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Movestic Liv &amp; Pension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Nordea Liv &amp; Pension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SEB Trygg Liv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SPP Liv Fondförsäkring</a:t>
            </a:r>
            <a:br>
              <a:rPr lang="sv-SE" altLang="sv-SE" sz="2000" dirty="0" smtClean="0">
                <a:latin typeface="Swift Neue LT Pro Black Cond" pitchFamily="18" charset="0"/>
              </a:rPr>
            </a:br>
            <a:r>
              <a:rPr lang="sv-SE" altLang="sv-SE" sz="2000" dirty="0" smtClean="0">
                <a:latin typeface="Swift Neue LT Pro Black Cond" pitchFamily="18" charset="0"/>
              </a:rPr>
              <a:t>Swedbank Försäkring</a:t>
            </a:r>
          </a:p>
          <a:p>
            <a:pPr marL="0" indent="0">
              <a:buFontTx/>
              <a:buNone/>
            </a:pPr>
            <a:endParaRPr lang="sv-SE" altLang="sv-SE" sz="2000" dirty="0" smtClean="0">
              <a:latin typeface="Fora Text" pitchFamily="34" charset="0"/>
            </a:endParaRPr>
          </a:p>
          <a:p>
            <a:pPr marL="0" indent="0">
              <a:buFontTx/>
              <a:buNone/>
            </a:pPr>
            <a:endParaRPr lang="sv-SE" altLang="sv-SE" sz="2000" dirty="0" smtClean="0"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sv-SE" altLang="sv-SE" b="1" dirty="0" smtClean="0">
                <a:latin typeface="Swift Neue LT Pro Black Cond" pitchFamily="18" charset="0"/>
              </a:rPr>
              <a:t>Att </a:t>
            </a:r>
            <a:r>
              <a:rPr lang="sv-SE" altLang="sv-SE" b="1" dirty="0">
                <a:latin typeface="Swift Neue LT Pro Black Cond" pitchFamily="18" charset="0"/>
              </a:rPr>
              <a:t>ta reda på innan du flyttar ditt </a:t>
            </a:r>
            <a:r>
              <a:rPr lang="sv-SE" altLang="sv-SE" b="1" dirty="0" smtClean="0">
                <a:latin typeface="Swift Neue LT Pro Black Cond" pitchFamily="18" charset="0"/>
              </a:rPr>
              <a:t>pensionskapital</a:t>
            </a:r>
          </a:p>
          <a:p>
            <a:pPr marL="0" indent="0">
              <a:spcBef>
                <a:spcPct val="0"/>
              </a:spcBef>
              <a:buNone/>
            </a:pPr>
            <a:endParaRPr lang="sv-SE" altLang="sv-SE" dirty="0">
              <a:latin typeface="Swift Neue LT Pro Black Cond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v-SE" altLang="sv-SE" dirty="0" smtClean="0">
                <a:latin typeface="Swift Neue LT Pro Black Cond" pitchFamily="18" charset="0"/>
              </a:rPr>
              <a:t>Det är viktigt att </a:t>
            </a:r>
            <a:r>
              <a:rPr lang="sv-SE" altLang="sv-SE" dirty="0">
                <a:latin typeface="Swift Neue LT Pro Black Cond" pitchFamily="18" charset="0"/>
              </a:rPr>
              <a:t>du kontaktar din nuvarande pensionsförvaltare för att </a:t>
            </a:r>
            <a:endParaRPr lang="sv-SE" altLang="sv-SE" dirty="0" smtClean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Swift Neue LT Pro Black Cond" pitchFamily="18" charset="0"/>
              </a:rPr>
              <a:t>	</a:t>
            </a:r>
            <a:r>
              <a:rPr lang="sv-SE" altLang="sv-SE" dirty="0" smtClean="0">
                <a:latin typeface="Swift Neue LT Pro Black Cond" pitchFamily="18" charset="0"/>
              </a:rPr>
              <a:t>få </a:t>
            </a:r>
            <a:r>
              <a:rPr lang="sv-SE" altLang="sv-SE" dirty="0">
                <a:latin typeface="Swift Neue LT Pro Black Cond" pitchFamily="18" charset="0"/>
              </a:rPr>
              <a:t>bekräftat hur mycket pengar som finns att flytta, </a:t>
            </a:r>
            <a:endParaRPr lang="sv-SE" altLang="sv-SE" dirty="0" smtClean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Swift Neue LT Pro Black Cond" pitchFamily="18" charset="0"/>
              </a:rPr>
              <a:t>	</a:t>
            </a:r>
            <a:r>
              <a:rPr lang="sv-SE" altLang="sv-SE" dirty="0" smtClean="0">
                <a:latin typeface="Swift Neue LT Pro Black Cond" pitchFamily="18" charset="0"/>
              </a:rPr>
              <a:t>om </a:t>
            </a:r>
            <a:r>
              <a:rPr lang="sv-SE" altLang="sv-SE" dirty="0">
                <a:latin typeface="Swift Neue LT Pro Black Cond" pitchFamily="18" charset="0"/>
              </a:rPr>
              <a:t>kapitalet kommer att marknadsvärdesjusteras </a:t>
            </a:r>
            <a:endParaRPr lang="sv-SE" altLang="sv-SE" dirty="0" smtClean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Swift Neue LT Pro Black Cond" pitchFamily="18" charset="0"/>
              </a:rPr>
              <a:t>	</a:t>
            </a:r>
            <a:r>
              <a:rPr lang="sv-SE" altLang="sv-SE" dirty="0" smtClean="0">
                <a:latin typeface="Swift Neue LT Pro Black Cond" pitchFamily="18" charset="0"/>
              </a:rPr>
              <a:t>samt hur </a:t>
            </a:r>
            <a:r>
              <a:rPr lang="sv-SE" altLang="sv-SE" dirty="0">
                <a:latin typeface="Swift Neue LT Pro Black Cond" pitchFamily="18" charset="0"/>
              </a:rPr>
              <a:t>stor del av kapitalet som är </a:t>
            </a:r>
            <a:r>
              <a:rPr lang="sv-SE" altLang="sv-SE" dirty="0" smtClean="0">
                <a:latin typeface="Swift Neue LT Pro Black Cond" pitchFamily="18" charset="0"/>
              </a:rPr>
              <a:t>garanterat</a:t>
            </a:r>
            <a:endParaRPr lang="sv-SE" altLang="sv-SE" dirty="0">
              <a:latin typeface="Swift Neue LT Pro Black Cond" pitchFamily="18" charset="0"/>
            </a:endParaRPr>
          </a:p>
          <a:p>
            <a:pPr marL="0" indent="0">
              <a:buNone/>
            </a:pPr>
            <a:endParaRPr lang="sv-SE" dirty="0">
              <a:latin typeface="Fora Text" pitchFamily="34" charset="0"/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360000" y="598180"/>
            <a:ext cx="8422050" cy="824999"/>
          </a:xfrm>
        </p:spPr>
        <p:txBody>
          <a:bodyPr/>
          <a:lstStyle/>
          <a:p>
            <a:r>
              <a:rPr lang="sv-SE" altLang="sv-SE" sz="3600" b="1" dirty="0"/>
              <a:t>Kapitalflytt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sv-SE" dirty="0" smtClean="0">
                <a:latin typeface="Swift Neue LT Pro Black Cond" pitchFamily="18" charset="0"/>
              </a:rPr>
              <a:t>Flytt mellan traditionell försäkring och fondförsäkring?</a:t>
            </a:r>
            <a:endParaRPr lang="sv-SE" dirty="0">
              <a:latin typeface="Swift Neue LT Pro Black Cond" pitchFamily="18" charset="0"/>
            </a:endParaRPr>
          </a:p>
        </p:txBody>
      </p:sp>
      <p:sp>
        <p:nvSpPr>
          <p:cNvPr id="11271" name="Rektangel 7"/>
          <p:cNvSpPr>
            <a:spLocks noChangeArrowheads="1"/>
          </p:cNvSpPr>
          <p:nvPr/>
        </p:nvSpPr>
        <p:spPr bwMode="auto">
          <a:xfrm>
            <a:off x="250825" y="3429000"/>
            <a:ext cx="8569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60000" y="478605"/>
            <a:ext cx="8422050" cy="824999"/>
          </a:xfrm>
        </p:spPr>
        <p:txBody>
          <a:bodyPr/>
          <a:lstStyle/>
          <a:p>
            <a:pPr algn="ctr"/>
            <a:r>
              <a:rPr lang="sv-SE" b="1" dirty="0" smtClean="0">
                <a:latin typeface="Fora Text" pitchFamily="34" charset="0"/>
              </a:rPr>
              <a:t>Pensionssystemet för de flesta…</a:t>
            </a:r>
            <a:endParaRPr lang="sv-SE" b="1" dirty="0">
              <a:latin typeface="Fora Text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314"/>
            <a:ext cx="9144000" cy="520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era\AppData\Local\Microsoft\Windows\Temporary Internet Files\Content.IE5\VTMPMY12\Fragetecke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1" y="138750"/>
            <a:ext cx="1095313" cy="12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12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sv-SE" altLang="sv-SE" b="1" dirty="0" smtClean="0">
                <a:latin typeface="Swift Neue LT Pro Black Cond" pitchFamily="18" charset="0"/>
              </a:rPr>
              <a:t>Marknadsvärdesjustering – viktigt att känna till</a:t>
            </a:r>
            <a:endParaRPr lang="sv-SE" altLang="sv-SE" b="1" dirty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Swift Neue LT Pro Black Cond" pitchFamily="18" charset="0"/>
              </a:rPr>
              <a:t>Vid en flytt från en försäkring till en annan kan det hända att värdet på kapitalet minskar. </a:t>
            </a:r>
            <a:endParaRPr lang="sv-SE" altLang="sv-SE" dirty="0" smtClean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Flyttar </a:t>
            </a:r>
            <a:r>
              <a:rPr lang="sv-SE" altLang="sv-SE" dirty="0">
                <a:latin typeface="Swift Neue LT Pro Black Cond" pitchFamily="18" charset="0"/>
              </a:rPr>
              <a:t>du från en traditionell försäkring kan vissa pensionsförvaltare marknadsvärdesjustera försäkringen. </a:t>
            </a:r>
            <a:endParaRPr lang="sv-SE" altLang="sv-SE" dirty="0" smtClean="0">
              <a:latin typeface="Swift Neue LT Pro Black Cond" pitchFamily="18" charset="0"/>
            </a:endParaRPr>
          </a:p>
          <a:p>
            <a:pPr lvl="1"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Det </a:t>
            </a:r>
            <a:r>
              <a:rPr lang="sv-SE" altLang="sv-SE" dirty="0">
                <a:latin typeface="Swift Neue LT Pro Black Cond" pitchFamily="18" charset="0"/>
              </a:rPr>
              <a:t>innebär att om pensionsförvaltarens tillgångar vid tidpunkten för flytt är mindre än kundernas samlade pensionskapital, minskar värdet på det kapital som kan flyttas. </a:t>
            </a:r>
            <a:endParaRPr lang="sv-SE" altLang="sv-SE" dirty="0" smtClean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För </a:t>
            </a:r>
            <a:r>
              <a:rPr lang="sv-SE" altLang="sv-SE" dirty="0">
                <a:latin typeface="Swift Neue LT Pro Black Cond" pitchFamily="18" charset="0"/>
              </a:rPr>
              <a:t>mer information, kontakta din pensionsförvaltare.</a:t>
            </a:r>
          </a:p>
          <a:p>
            <a:endParaRPr lang="sv-SE" dirty="0">
              <a:latin typeface="Fora Text" pitchFamily="34" charset="0"/>
            </a:endParaRPr>
          </a:p>
          <a:p>
            <a:endParaRPr lang="sv-SE" dirty="0">
              <a:latin typeface="Fora Text" pitchFamily="34" charset="0"/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360000" y="598180"/>
            <a:ext cx="8422050" cy="824999"/>
          </a:xfrm>
        </p:spPr>
        <p:txBody>
          <a:bodyPr/>
          <a:lstStyle/>
          <a:p>
            <a:r>
              <a:rPr lang="sv-SE" altLang="sv-SE" sz="3600" b="1" dirty="0"/>
              <a:t>Kapitalflytt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sv-SE" dirty="0" smtClean="0">
                <a:latin typeface="Swift Neue LT Pro Black Cond" pitchFamily="18" charset="0"/>
              </a:rPr>
              <a:t>Flytt mellan traditionell försäkring och fondförsäkring?, forts</a:t>
            </a:r>
            <a:endParaRPr lang="sv-SE" dirty="0">
              <a:latin typeface="Swift Neue LT Pro Black Cond" pitchFamily="18" charset="0"/>
            </a:endParaRPr>
          </a:p>
        </p:txBody>
      </p:sp>
      <p:sp>
        <p:nvSpPr>
          <p:cNvPr id="11271" name="Rektangel 7"/>
          <p:cNvSpPr>
            <a:spLocks noChangeArrowheads="1"/>
          </p:cNvSpPr>
          <p:nvPr/>
        </p:nvSpPr>
        <p:spPr bwMode="auto">
          <a:xfrm>
            <a:off x="250825" y="3429000"/>
            <a:ext cx="8569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Återbetalningsskydd</a:t>
            </a:r>
            <a:br>
              <a:rPr lang="sv-SE" sz="4000" dirty="0" smtClean="0"/>
            </a:br>
            <a:endParaRPr lang="sv-SE" sz="4000" dirty="0"/>
          </a:p>
        </p:txBody>
      </p:sp>
      <p:pic>
        <p:nvPicPr>
          <p:cNvPr id="1026" name="Picture 2" descr="C:\Users\cera\AppData\Local\Microsoft\Windows\Temporary Internet Files\Content.IE5\9J1LH38I\MC90033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35" y="3141332"/>
            <a:ext cx="2376264" cy="25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586596" y="4311062"/>
            <a:ext cx="4622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sv-SE" sz="3200" dirty="0">
                <a:solidFill>
                  <a:prstClr val="black"/>
                </a:solidFill>
                <a:latin typeface="Swift Neue LT Pro Black Cond"/>
                <a:ea typeface="+mj-ea"/>
              </a:rPr>
              <a:t>Att ha eller icke ha…</a:t>
            </a:r>
            <a:br>
              <a:rPr lang="sv-SE" sz="3200" dirty="0">
                <a:solidFill>
                  <a:prstClr val="black"/>
                </a:solidFill>
                <a:latin typeface="Swift Neue LT Pro Black Cond"/>
                <a:ea typeface="+mj-ea"/>
              </a:rPr>
            </a:br>
            <a:r>
              <a:rPr lang="sv-SE" sz="3200" dirty="0" smtClean="0">
                <a:solidFill>
                  <a:prstClr val="black"/>
                </a:solidFill>
                <a:latin typeface="Swift Neue LT Pro Black Cond"/>
                <a:ea typeface="+mj-ea"/>
              </a:rPr>
              <a:t>Det är frågan</a:t>
            </a:r>
            <a:endParaRPr lang="sv-SE" sz="3200" dirty="0">
              <a:solidFill>
                <a:prstClr val="black"/>
              </a:solidFill>
              <a:latin typeface="Swift Neue LT Pro Black Cond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18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23850" y="2349500"/>
            <a:ext cx="8640763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2000" dirty="0" smtClean="0">
                <a:latin typeface="Swift Neue LT Pro Black Cond" pitchFamily="18" charset="0"/>
              </a:rPr>
              <a:t>Vem </a:t>
            </a:r>
            <a:r>
              <a:rPr lang="sv-SE" sz="2000" dirty="0">
                <a:latin typeface="Swift Neue LT Pro Black Cond" pitchFamily="18" charset="0"/>
              </a:rPr>
              <a:t>får pengarna om jag inte väljer </a:t>
            </a:r>
            <a:r>
              <a:rPr lang="sv-SE" sz="2000" dirty="0" smtClean="0">
                <a:latin typeface="Swift Neue LT Pro Black Cond" pitchFamily="18" charset="0"/>
              </a:rPr>
              <a:t>återbetalningsskydd </a:t>
            </a:r>
            <a:r>
              <a:rPr lang="sv-SE" sz="2000" dirty="0">
                <a:latin typeface="Swift Neue LT Pro Black Cond" pitchFamily="18" charset="0"/>
              </a:rPr>
              <a:t>och avlider?</a:t>
            </a:r>
          </a:p>
          <a:p>
            <a:pPr>
              <a:defRPr/>
            </a:pPr>
            <a:endParaRPr lang="sv-SE" sz="2000" dirty="0">
              <a:latin typeface="Swift Neue LT Pro Black Cond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2000" dirty="0" smtClean="0">
                <a:latin typeface="Swift Neue LT Pro Black Cond" pitchFamily="18" charset="0"/>
              </a:rPr>
              <a:t>Har jag </a:t>
            </a:r>
            <a:r>
              <a:rPr lang="sv-SE" sz="2000" dirty="0">
                <a:latin typeface="Swift Neue LT Pro Black Cond" pitchFamily="18" charset="0"/>
              </a:rPr>
              <a:t>någon som kan ärva (make/ maka/ sambo/ reg. partner eller barn)?</a:t>
            </a:r>
          </a:p>
          <a:p>
            <a:pPr>
              <a:defRPr/>
            </a:pPr>
            <a:endParaRPr lang="sv-SE" sz="2000" dirty="0">
              <a:latin typeface="Swift Neue LT Pro Black Cond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2000" dirty="0" smtClean="0">
                <a:latin typeface="Swift Neue LT Pro Black Cond" pitchFamily="18" charset="0"/>
              </a:rPr>
              <a:t>Hur </a:t>
            </a:r>
            <a:r>
              <a:rPr lang="sv-SE" sz="2000" dirty="0">
                <a:latin typeface="Swift Neue LT Pro Black Cond" pitchFamily="18" charset="0"/>
              </a:rPr>
              <a:t>mycket har jag jobbat i livet (deltid/ heltid)?</a:t>
            </a:r>
          </a:p>
          <a:p>
            <a:pPr>
              <a:defRPr/>
            </a:pPr>
            <a:endParaRPr lang="sv-SE" sz="2000" dirty="0">
              <a:latin typeface="Swift Neue LT Pro Black Cond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latin typeface="Swift Neue LT Pro Black Cond" pitchFamily="18" charset="0"/>
              </a:rPr>
              <a:t>Har </a:t>
            </a:r>
            <a:r>
              <a:rPr lang="sv-SE" sz="2000" dirty="0" smtClean="0">
                <a:latin typeface="Swift Neue LT Pro Black Cond" pitchFamily="18" charset="0"/>
              </a:rPr>
              <a:t>min </a:t>
            </a:r>
            <a:r>
              <a:rPr lang="sv-SE" sz="2000" dirty="0">
                <a:latin typeface="Swift Neue LT Pro Black Cond" pitchFamily="18" charset="0"/>
              </a:rPr>
              <a:t>respektive högre inkomst, kanske han/ hon ska ha </a:t>
            </a:r>
            <a:r>
              <a:rPr lang="sv-SE" sz="2000" dirty="0" smtClean="0">
                <a:latin typeface="Swift Neue LT Pro Black Cond" pitchFamily="18" charset="0"/>
              </a:rPr>
              <a:t>återbetalningsskydd?</a:t>
            </a:r>
            <a:endParaRPr lang="sv-SE" sz="2000" dirty="0">
              <a:latin typeface="Swift Neue LT Pro Black Cond" pitchFamily="18" charset="0"/>
            </a:endParaRPr>
          </a:p>
          <a:p>
            <a:pPr>
              <a:defRPr/>
            </a:pPr>
            <a:endParaRPr lang="sv-SE" sz="2000" dirty="0">
              <a:latin typeface="Swift Neue LT Pro Black Cond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latin typeface="Swift Neue LT Pro Black Cond" pitchFamily="18" charset="0"/>
              </a:rPr>
              <a:t>Hur gamla </a:t>
            </a:r>
            <a:r>
              <a:rPr lang="sv-SE" sz="2000" dirty="0" smtClean="0">
                <a:latin typeface="Swift Neue LT Pro Black Cond" pitchFamily="18" charset="0"/>
              </a:rPr>
              <a:t>är </a:t>
            </a:r>
            <a:r>
              <a:rPr lang="sv-SE" sz="2000" dirty="0">
                <a:latin typeface="Swift Neue LT Pro Black Cond" pitchFamily="18" charset="0"/>
              </a:rPr>
              <a:t>barnen, under </a:t>
            </a:r>
            <a:r>
              <a:rPr lang="sv-SE" sz="2000" dirty="0" smtClean="0">
                <a:latin typeface="Swift Neue LT Pro Black Cond" pitchFamily="18" charset="0"/>
              </a:rPr>
              <a:t>eller över 18 år?</a:t>
            </a:r>
            <a:endParaRPr lang="sv-SE" sz="2000" dirty="0">
              <a:latin typeface="Swift Neue LT Pro Black Cond" pitchFamily="18" charset="0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fundera på…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20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1813" y="2060575"/>
            <a:ext cx="4256087" cy="3822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8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235075" indent="-2286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643063" indent="-228600" algn="l" rtl="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sv-SE" altLang="sv-SE" b="1" kern="0" dirty="0" smtClean="0"/>
              <a:t>	</a:t>
            </a:r>
            <a:r>
              <a:rPr lang="sv-SE" altLang="sv-SE" kern="0" dirty="0" smtClean="0"/>
              <a:t>	</a:t>
            </a:r>
            <a:endParaRPr lang="sv-SE" altLang="sv-SE" b="1" kern="0" dirty="0" smtClean="0">
              <a:solidFill>
                <a:srgbClr val="0000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6050" y="534838"/>
            <a:ext cx="8422050" cy="1233399"/>
          </a:xfrm>
        </p:spPr>
        <p:txBody>
          <a:bodyPr/>
          <a:lstStyle/>
          <a:p>
            <a:r>
              <a:rPr lang="sv-SE" dirty="0" smtClean="0"/>
              <a:t>Återbetalningsskydd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8525" y="2301456"/>
            <a:ext cx="3638550" cy="3600450"/>
          </a:xfrm>
        </p:spPr>
        <p:txBody>
          <a:bodyPr/>
          <a:lstStyle/>
          <a:p>
            <a:r>
              <a:rPr lang="sv-SE" altLang="sv-SE" sz="2000" kern="0" dirty="0">
                <a:latin typeface="Swift Neue LT Pro Black Cond" pitchFamily="18" charset="0"/>
              </a:rPr>
              <a:t>Det du tjänat in i avtals-pensionen betalas ut till </a:t>
            </a:r>
            <a:r>
              <a:rPr lang="sv-SE" altLang="sv-SE" sz="2000" kern="0" dirty="0" smtClean="0">
                <a:latin typeface="Swift Neue LT Pro Black Cond" pitchFamily="18" charset="0"/>
              </a:rPr>
              <a:t>efterlevande</a:t>
            </a:r>
          </a:p>
          <a:p>
            <a:r>
              <a:rPr lang="sv-SE" altLang="sv-SE" sz="2000" kern="0" dirty="0" smtClean="0">
                <a:latin typeface="Swift Neue LT Pro Black Cond" pitchFamily="18" charset="0"/>
              </a:rPr>
              <a:t>Det </a:t>
            </a:r>
            <a:r>
              <a:rPr lang="sv-SE" altLang="sv-SE" sz="2000" kern="0" dirty="0">
                <a:latin typeface="Swift Neue LT Pro Black Cond" pitchFamily="18" charset="0"/>
              </a:rPr>
              <a:t>dras ingenting från pengarna som arbetsgivaren betalar </a:t>
            </a:r>
            <a:r>
              <a:rPr lang="sv-SE" altLang="sv-SE" sz="2000" kern="0" dirty="0" smtClean="0">
                <a:latin typeface="Swift Neue LT Pro Black Cond" pitchFamily="18" charset="0"/>
              </a:rPr>
              <a:t>in</a:t>
            </a:r>
          </a:p>
          <a:p>
            <a:r>
              <a:rPr lang="sv-SE" altLang="sv-SE" sz="2000" kern="0" dirty="0" smtClean="0">
                <a:latin typeface="Swift Neue LT Pro Black Cond" pitchFamily="18" charset="0"/>
              </a:rPr>
              <a:t>Man </a:t>
            </a:r>
            <a:r>
              <a:rPr lang="sv-SE" altLang="sv-SE" sz="2000" kern="0" dirty="0">
                <a:latin typeface="Swift Neue LT Pro Black Cond" pitchFamily="18" charset="0"/>
              </a:rPr>
              <a:t>tar dock inte del av </a:t>
            </a:r>
            <a:r>
              <a:rPr lang="sv-SE" altLang="sv-SE" sz="2000" u="sng" kern="0" dirty="0">
                <a:latin typeface="Swift Neue LT Pro Black Cond" pitchFamily="18" charset="0"/>
              </a:rPr>
              <a:t>arvsvinsten</a:t>
            </a:r>
            <a:r>
              <a:rPr lang="sv-SE" altLang="sv-SE" sz="2000" kern="0" dirty="0">
                <a:latin typeface="Swift Neue LT Pro Black Cond" pitchFamily="18" charset="0"/>
              </a:rPr>
              <a:t> = pengar som kommer från andra </a:t>
            </a:r>
            <a:r>
              <a:rPr lang="sv-SE" altLang="sv-SE" sz="2000" kern="0" dirty="0" smtClean="0">
                <a:latin typeface="Swift Neue LT Pro Black Cond" pitchFamily="18" charset="0"/>
              </a:rPr>
              <a:t>pensions-sparare </a:t>
            </a:r>
            <a:r>
              <a:rPr lang="sv-SE" altLang="sv-SE" sz="2000" kern="0" dirty="0">
                <a:latin typeface="Swift Neue LT Pro Black Cond" pitchFamily="18" charset="0"/>
              </a:rPr>
              <a:t>som </a:t>
            </a:r>
            <a:r>
              <a:rPr lang="sv-SE" altLang="sv-SE" sz="2000" kern="0" dirty="0" smtClean="0">
                <a:latin typeface="Swift Neue LT Pro Black Cond" pitchFamily="18" charset="0"/>
              </a:rPr>
              <a:t>avlider</a:t>
            </a:r>
            <a:endParaRPr lang="sv-SE" altLang="sv-SE" sz="2000" kern="0" dirty="0">
              <a:latin typeface="Swift Neue LT Pro Black Cond" pitchFamily="18" charset="0"/>
            </a:endParaRPr>
          </a:p>
          <a:p>
            <a:endParaRPr lang="sv-SE" sz="20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000" dirty="0">
                <a:latin typeface="Swift Neue LT Pro Black Cond" pitchFamily="18" charset="0"/>
              </a:rPr>
              <a:t>Avlider </a:t>
            </a:r>
            <a:r>
              <a:rPr lang="sv-SE" altLang="sv-SE" sz="2000" dirty="0" smtClean="0">
                <a:latin typeface="Swift Neue LT Pro Black Cond" pitchFamily="18" charset="0"/>
              </a:rPr>
              <a:t>man före </a:t>
            </a:r>
            <a:r>
              <a:rPr lang="sv-SE" altLang="sv-SE" sz="2000" dirty="0">
                <a:latin typeface="Swift Neue LT Pro Black Cond" pitchFamily="18" charset="0"/>
              </a:rPr>
              <a:t>65 år sker utbetalning under 5 års </a:t>
            </a:r>
            <a:r>
              <a:rPr lang="sv-SE" altLang="sv-SE" sz="2000" dirty="0" smtClean="0">
                <a:latin typeface="Swift Neue LT Pro Black Cond" pitchFamily="18" charset="0"/>
              </a:rPr>
              <a:t>tid</a:t>
            </a:r>
            <a:endParaRPr lang="sv-SE" altLang="sv-SE" sz="2000" dirty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sz="2000" dirty="0">
                <a:latin typeface="Swift Neue LT Pro Black Cond" pitchFamily="18" charset="0"/>
              </a:rPr>
              <a:t>Efter 65 år sker utbetalning i max 20 </a:t>
            </a:r>
            <a:r>
              <a:rPr lang="sv-SE" altLang="sv-SE" sz="2000" dirty="0" smtClean="0">
                <a:latin typeface="Swift Neue LT Pro Black Cond" pitchFamily="18" charset="0"/>
              </a:rPr>
              <a:t>år</a:t>
            </a:r>
            <a:endParaRPr lang="sv-SE" altLang="sv-SE" sz="2000" dirty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sz="2000" dirty="0" smtClean="0">
                <a:latin typeface="Swift Neue LT Pro Black Cond" pitchFamily="18" charset="0"/>
              </a:rPr>
              <a:t>Finns </a:t>
            </a:r>
            <a:r>
              <a:rPr lang="sv-SE" altLang="sv-SE" sz="2000" dirty="0">
                <a:latin typeface="Swift Neue LT Pro Black Cond" pitchFamily="18" charset="0"/>
              </a:rPr>
              <a:t>alltid registrerat och ligger kvar, även om du </a:t>
            </a:r>
            <a:r>
              <a:rPr lang="sv-SE" altLang="sv-SE" sz="2000">
                <a:latin typeface="Swift Neue LT Pro Black Cond" pitchFamily="18" charset="0"/>
              </a:rPr>
              <a:t>byter </a:t>
            </a:r>
            <a:r>
              <a:rPr lang="sv-SE" altLang="sv-SE" sz="2000" smtClean="0">
                <a:latin typeface="Swift Neue LT Pro Black Cond" pitchFamily="18" charset="0"/>
              </a:rPr>
              <a:t>avtalsområde</a:t>
            </a:r>
            <a:endParaRPr lang="sv-SE" altLang="sv-SE" sz="2000" dirty="0">
              <a:latin typeface="Swift Neue LT Pro Black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0" y="5132443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  <a:latin typeface="Swift Neue LT Pro Black Cond" pitchFamily="18" charset="0"/>
              </a:rPr>
              <a:t>www.konsumenternas.se</a:t>
            </a:r>
            <a:endParaRPr lang="sv-SE" b="1" dirty="0">
              <a:solidFill>
                <a:schemeClr val="bg1"/>
              </a:solidFill>
              <a:latin typeface="Swift Neue LT Pro Black Cond" pitchFamily="18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9552" y="621102"/>
            <a:ext cx="455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Swift Neue LT Pro Black Cond" pitchFamily="18" charset="0"/>
              </a:rPr>
              <a:t>Med eller utan återbetalningsskydd …</a:t>
            </a:r>
            <a:endParaRPr lang="sv-SE" b="1" dirty="0">
              <a:solidFill>
                <a:schemeClr val="bg1"/>
              </a:solidFill>
              <a:latin typeface="Swift Neue LT Pro Black C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3677"/>
            <a:ext cx="8091830" cy="31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644236" y="2694709"/>
            <a:ext cx="1219200" cy="1939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163782" y="3013363"/>
            <a:ext cx="699654" cy="36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wift Neue LT Pro Black Cond" pitchFamily="18" charset="0"/>
              </a:rPr>
              <a:t>Trad</a:t>
            </a:r>
            <a:endParaRPr lang="sv-SE" dirty="0">
              <a:latin typeface="Swift Neue LT Pro Black Cond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149928" y="4170218"/>
            <a:ext cx="6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wift Neue LT Pro Black Cond" pitchFamily="18" charset="0"/>
              </a:rPr>
              <a:t>Fond</a:t>
            </a:r>
            <a:endParaRPr lang="sv-SE" dirty="0">
              <a:latin typeface="Swift Neue LT Pro Black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 dirty="0"/>
              <a:t>Familjeskydd</a:t>
            </a:r>
            <a:br>
              <a:rPr lang="sv-SE" altLang="sv-SE" b="1" dirty="0"/>
            </a:br>
            <a:endParaRPr lang="sv-SE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v-SE" altLang="sv-SE" sz="2000" dirty="0" smtClean="0">
                <a:latin typeface="Swift Neue LT Pro Black Cond" pitchFamily="18" charset="0"/>
              </a:rPr>
              <a:t>En </a:t>
            </a:r>
            <a:r>
              <a:rPr lang="sv-SE" altLang="sv-SE" sz="2000" dirty="0">
                <a:latin typeface="Swift Neue LT Pro Black Cond" pitchFamily="18" charset="0"/>
              </a:rPr>
              <a:t>extra ”livförsäkring” som betalas ut. </a:t>
            </a:r>
            <a:endParaRPr lang="sv-SE" altLang="sv-SE" sz="2000" dirty="0" smtClean="0">
              <a:latin typeface="Swift Neue LT Pro Black Cond" pitchFamily="18" charset="0"/>
            </a:endParaRPr>
          </a:p>
          <a:p>
            <a:r>
              <a:rPr lang="sv-SE" altLang="sv-SE" sz="2000" dirty="0" smtClean="0">
                <a:latin typeface="Swift Neue LT Pro Black Cond" pitchFamily="18" charset="0"/>
              </a:rPr>
              <a:t>Man </a:t>
            </a:r>
            <a:r>
              <a:rPr lang="sv-SE" altLang="sv-SE" sz="2000" dirty="0">
                <a:latin typeface="Swift Neue LT Pro Black Cond" pitchFamily="18" charset="0"/>
              </a:rPr>
              <a:t>kan välja 1, 2, 3 eller 4 prisbasbelopp/år som betalas ut i 5, 10, 15 eller 20 år. </a:t>
            </a:r>
            <a:endParaRPr lang="sv-SE" altLang="sv-SE" sz="2000" dirty="0" smtClean="0">
              <a:latin typeface="Swift Neue LT Pro Black Cond" pitchFamily="18" charset="0"/>
            </a:endParaRPr>
          </a:p>
          <a:p>
            <a:r>
              <a:rPr lang="sv-SE" altLang="sv-SE" sz="2000" dirty="0" smtClean="0">
                <a:latin typeface="Swift Neue LT Pro Black Cond" pitchFamily="18" charset="0"/>
              </a:rPr>
              <a:t>Det </a:t>
            </a:r>
            <a:r>
              <a:rPr lang="sv-SE" altLang="sv-SE" sz="2000" dirty="0">
                <a:latin typeface="Swift Neue LT Pro Black Cond" pitchFamily="18" charset="0"/>
              </a:rPr>
              <a:t>dras då på premien som arbetsgivaren betalar in. </a:t>
            </a:r>
            <a:endParaRPr lang="sv-SE" altLang="sv-SE" sz="2000" dirty="0" smtClean="0">
              <a:latin typeface="Swift Neue LT Pro Black Cond" pitchFamily="18" charset="0"/>
            </a:endParaRPr>
          </a:p>
          <a:p>
            <a:r>
              <a:rPr lang="sv-SE" altLang="sv-SE" sz="2000" dirty="0" smtClean="0">
                <a:latin typeface="Swift Neue LT Pro Black Cond" pitchFamily="18" charset="0"/>
              </a:rPr>
              <a:t>Gäller </a:t>
            </a:r>
            <a:r>
              <a:rPr lang="sv-SE" altLang="sv-SE" sz="2000" dirty="0">
                <a:latin typeface="Swift Neue LT Pro Black Cond" pitchFamily="18" charset="0"/>
              </a:rPr>
              <a:t>tills man fyller 65 år.</a:t>
            </a:r>
          </a:p>
          <a:p>
            <a:endParaRPr lang="sv-SE" altLang="sv-SE" sz="2000" dirty="0" smtClean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000" dirty="0">
                <a:latin typeface="Swift Neue LT Pro Black Cond" pitchFamily="18" charset="0"/>
              </a:rPr>
              <a:t>Sägs upp </a:t>
            </a:r>
            <a:r>
              <a:rPr lang="sv-SE" altLang="sv-SE" sz="2000" dirty="0" smtClean="0">
                <a:latin typeface="Swift Neue LT Pro Black Cond" pitchFamily="18" charset="0"/>
              </a:rPr>
              <a:t>om det </a:t>
            </a:r>
            <a:r>
              <a:rPr lang="sv-SE" altLang="sv-SE" sz="2000" dirty="0">
                <a:latin typeface="Swift Neue LT Pro Black Cond" pitchFamily="18" charset="0"/>
              </a:rPr>
              <a:t>inte inkommer premier från arbetsgivare varje år. </a:t>
            </a:r>
          </a:p>
          <a:p>
            <a:pPr>
              <a:spcBef>
                <a:spcPct val="0"/>
              </a:spcBef>
            </a:pPr>
            <a:r>
              <a:rPr lang="sv-SE" altLang="sv-SE" sz="2000" dirty="0" smtClean="0">
                <a:latin typeface="Swift Neue LT Pro Black Cond" pitchFamily="18" charset="0"/>
              </a:rPr>
              <a:t>En </a:t>
            </a:r>
            <a:r>
              <a:rPr lang="sv-SE" altLang="sv-SE" sz="2000" dirty="0">
                <a:latin typeface="Swift Neue LT Pro Black Cond" pitchFamily="18" charset="0"/>
              </a:rPr>
              <a:t>försäkring för dig som inte </a:t>
            </a:r>
            <a:r>
              <a:rPr lang="sv-SE" altLang="sv-SE" sz="2000" dirty="0" smtClean="0">
                <a:latin typeface="Swift Neue LT Pro Black Cond" pitchFamily="18" charset="0"/>
              </a:rPr>
              <a:t>kan </a:t>
            </a:r>
            <a:r>
              <a:rPr lang="sv-SE" altLang="sv-SE" sz="2000" dirty="0">
                <a:latin typeface="Swift Neue LT Pro Black Cond" pitchFamily="18" charset="0"/>
              </a:rPr>
              <a:t>teckna privata </a:t>
            </a:r>
            <a:r>
              <a:rPr lang="sv-SE" altLang="sv-SE" sz="2000" dirty="0" smtClean="0">
                <a:latin typeface="Swift Neue LT Pro Black Cond" pitchFamily="18" charset="0"/>
              </a:rPr>
              <a:t>liv-försäkringar </a:t>
            </a:r>
            <a:r>
              <a:rPr lang="sv-SE" altLang="sv-SE" sz="2000" dirty="0">
                <a:latin typeface="Swift Neue LT Pro Black Cond" pitchFamily="18" charset="0"/>
              </a:rPr>
              <a:t>p g a </a:t>
            </a:r>
            <a:r>
              <a:rPr lang="sv-SE" altLang="sv-SE" sz="2000" dirty="0" smtClean="0">
                <a:latin typeface="Swift Neue LT Pro Black Cond" pitchFamily="18" charset="0"/>
              </a:rPr>
              <a:t>hälsoskäl </a:t>
            </a:r>
          </a:p>
          <a:p>
            <a:pPr lvl="1">
              <a:spcBef>
                <a:spcPct val="0"/>
              </a:spcBef>
            </a:pPr>
            <a:r>
              <a:rPr lang="sv-SE" altLang="sv-SE" sz="1200" dirty="0" smtClean="0">
                <a:latin typeface="Swift Neue LT Pro Black Cond" pitchFamily="18" charset="0"/>
              </a:rPr>
              <a:t>kräver </a:t>
            </a:r>
            <a:r>
              <a:rPr lang="sv-SE" altLang="sv-SE" sz="1200" dirty="0">
                <a:latin typeface="Swift Neue LT Pro Black Cond" pitchFamily="18" charset="0"/>
              </a:rPr>
              <a:t>ingen </a:t>
            </a:r>
            <a:r>
              <a:rPr lang="sv-SE" altLang="sv-SE" sz="1200" dirty="0" smtClean="0">
                <a:latin typeface="Swift Neue LT Pro Black Cond" pitchFamily="18" charset="0"/>
              </a:rPr>
              <a:t>hälsoprövning då </a:t>
            </a:r>
            <a:r>
              <a:rPr lang="sv-SE" altLang="sv-SE" sz="1200" dirty="0">
                <a:latin typeface="Swift Neue LT Pro Black Cond" pitchFamily="18" charset="0"/>
              </a:rPr>
              <a:t>du träder in i Avtalspension SAF-LO området och blanketten är inkommen senast datumet som står </a:t>
            </a:r>
            <a:r>
              <a:rPr lang="sv-SE" altLang="sv-SE" sz="1200" dirty="0" smtClean="0">
                <a:latin typeface="Swift Neue LT Pro Black Cond" pitchFamily="18" charset="0"/>
              </a:rPr>
              <a:t>förtryckt</a:t>
            </a:r>
            <a:endParaRPr lang="sv-SE" altLang="sv-SE" sz="1200" dirty="0">
              <a:latin typeface="Swift Neue LT Pro Black Cond" pitchFamily="18" charset="0"/>
            </a:endParaRPr>
          </a:p>
          <a:p>
            <a:endParaRPr lang="sv-SE" sz="2000" dirty="0">
              <a:latin typeface="Fora Text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624423" y="6061591"/>
            <a:ext cx="304512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Kostar: 157 kr- 4708 kr år 2018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649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>
                <a:solidFill>
                  <a:schemeClr val="tx1"/>
                </a:solidFill>
                <a:latin typeface="Swift Neue LT Pro Black Cond" pitchFamily="18" charset="0"/>
              </a:rPr>
              <a:t>När man väljer återbetalningsskydd så är förmånstagaren i första hand make/maka, sambo, registrerad partner och i andrahand barn.</a:t>
            </a:r>
          </a:p>
          <a:p>
            <a:pPr eaLnBrk="1" hangingPunct="1"/>
            <a:r>
              <a:rPr lang="sv-SE" altLang="sv-SE" dirty="0" smtClean="0">
                <a:solidFill>
                  <a:schemeClr val="tx1"/>
                </a:solidFill>
                <a:latin typeface="Swift Neue LT Pro Black Cond" pitchFamily="18" charset="0"/>
              </a:rPr>
              <a:t>Vill man ändra den ordningen så fyller man i en blankett som heter särskilt förmånstagarförordnande.   </a:t>
            </a:r>
          </a:p>
          <a:p>
            <a:pPr eaLnBrk="1" hangingPunct="1"/>
            <a:r>
              <a:rPr lang="sv-SE" altLang="sv-SE" dirty="0" smtClean="0">
                <a:solidFill>
                  <a:schemeClr val="tx1"/>
                </a:solidFill>
                <a:latin typeface="Swift Neue LT Pro Black Cond" pitchFamily="18" charset="0"/>
              </a:rPr>
              <a:t>Om familjeförhållandet ändras bör man även tänka på vem man skrivit som förmånstagare.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600" b="1" dirty="0"/>
              <a:t>Ändra förmånstagare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66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D77F1-4D54-4768-B3D1-E675682B321B}" type="slidenum">
              <a:rPr lang="sv-SE" smtClean="0"/>
              <a:pPr/>
              <a:t>37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0523" cy="68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900523" y="787410"/>
            <a:ext cx="414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https://www.fora.se/privat/sok-blanketter</a:t>
            </a:r>
          </a:p>
        </p:txBody>
      </p:sp>
    </p:spTree>
    <p:extLst>
      <p:ext uri="{BB962C8B-B14F-4D97-AF65-F5344CB8AC3E}">
        <p14:creationId xmlns:p14="http://schemas.microsoft.com/office/powerpoint/2010/main" val="2990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Efterlevandeskydd medför hälsoprövning nu vid tillägg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Passivt val</a:t>
            </a:r>
            <a:endParaRPr lang="sv-S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altLang="sv-SE" sz="1400" dirty="0" smtClean="0">
                <a:solidFill>
                  <a:schemeClr val="tx1"/>
                </a:solidFill>
                <a:latin typeface="Swift Neue LT Pro Black Cond" pitchFamily="18" charset="0"/>
              </a:rPr>
              <a:t>AMF Framtid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altLang="sv-SE" sz="1400" dirty="0" smtClean="0">
                <a:solidFill>
                  <a:schemeClr val="tx1"/>
                </a:solidFill>
                <a:latin typeface="Swift Neue LT Pro Black Cond" pitchFamily="18" charset="0"/>
              </a:rPr>
              <a:t>Traditionell försäkring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altLang="sv-SE" sz="1400" dirty="0" smtClean="0">
                <a:solidFill>
                  <a:schemeClr val="tx1"/>
                </a:solidFill>
                <a:latin typeface="Swift Neue LT Pro Black Cond" pitchFamily="18" charset="0"/>
              </a:rPr>
              <a:t>Utan återbetalningsskydd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SE" altLang="sv-SE" sz="1400" dirty="0" smtClean="0">
                <a:solidFill>
                  <a:schemeClr val="tx1"/>
                </a:solidFill>
                <a:latin typeface="Swift Neue LT Pro Black Cond" pitchFamily="18" charset="0"/>
              </a:rPr>
              <a:t>Utan familjeskydd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v-SE" altLang="sv-SE" sz="2400" dirty="0" smtClean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 altLang="sv-SE" dirty="0" smtClean="0">
                <a:latin typeface="Swift Neue LT Pro Black Cond" pitchFamily="18" charset="0"/>
              </a:rPr>
              <a:t>Undantag </a:t>
            </a:r>
            <a:r>
              <a:rPr lang="sv-SE" altLang="sv-SE" dirty="0">
                <a:latin typeface="Swift Neue LT Pro Black Cond" pitchFamily="18" charset="0"/>
              </a:rPr>
              <a:t>gällande återbetalningsskyddet om det tecknas inom ett år av följande </a:t>
            </a:r>
            <a:r>
              <a:rPr lang="sv-SE" altLang="sv-SE" dirty="0" smtClean="0">
                <a:latin typeface="Swift Neue LT Pro Black Cond" pitchFamily="18" charset="0"/>
              </a:rPr>
              <a:t>familjehändelser</a:t>
            </a:r>
            <a:endParaRPr lang="sv-SE" altLang="sv-SE" dirty="0">
              <a:latin typeface="Swift Neue LT Pro Black Cond" pitchFamily="18" charset="0"/>
            </a:endParaRPr>
          </a:p>
          <a:p>
            <a:pPr>
              <a:spcBef>
                <a:spcPct val="0"/>
              </a:spcBef>
            </a:pPr>
            <a:r>
              <a:rPr lang="sv-SE" altLang="sv-SE" dirty="0">
                <a:latin typeface="Swift Neue LT Pro Black Cond" pitchFamily="18" charset="0"/>
              </a:rPr>
              <a:t>-Sambo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latin typeface="Swift Neue LT Pro Black Cond" pitchFamily="18" charset="0"/>
              </a:rPr>
              <a:t>-Gift</a:t>
            </a:r>
          </a:p>
          <a:p>
            <a:pPr>
              <a:spcBef>
                <a:spcPct val="0"/>
              </a:spcBef>
            </a:pPr>
            <a:r>
              <a:rPr lang="sv-SE" altLang="sv-SE" dirty="0">
                <a:latin typeface="Swift Neue LT Pro Black Cond" pitchFamily="18" charset="0"/>
              </a:rPr>
              <a:t>-Barn</a:t>
            </a:r>
          </a:p>
          <a:p>
            <a:endParaRPr lang="sv-SE" dirty="0">
              <a:latin typeface="Fora Text SemiCond" pitchFamily="34" charset="0"/>
            </a:endParaRPr>
          </a:p>
          <a:p>
            <a:endParaRPr lang="sv-SE" dirty="0">
              <a:latin typeface="Fora Text Semi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08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>
          <a:xfrm>
            <a:off x="275687" y="1914532"/>
            <a:ext cx="8419375" cy="2554545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sv-SE" altLang="sv-SE" dirty="0" smtClean="0">
                <a:solidFill>
                  <a:schemeClr val="tx1"/>
                </a:solidFill>
                <a:latin typeface="Swift Neue LT Pro Black Cond" pitchFamily="18" charset="0"/>
              </a:rPr>
              <a:t>Förvaltaren hör av sig innan den anställde fyller 65 år</a:t>
            </a:r>
          </a:p>
          <a:p>
            <a:pPr marL="0" indent="0" eaLnBrk="1" hangingPunct="1">
              <a:buNone/>
            </a:pPr>
            <a:endParaRPr lang="sv-SE" altLang="sv-SE" dirty="0" smtClean="0">
              <a:solidFill>
                <a:schemeClr val="tx1"/>
              </a:solidFill>
              <a:latin typeface="Swift Neue LT Pro Black Cond" pitchFamily="18" charset="0"/>
            </a:endParaRPr>
          </a:p>
          <a:p>
            <a:pPr eaLnBrk="1" hangingPunct="1"/>
            <a:r>
              <a:rPr lang="sv-SE" altLang="sv-SE" dirty="0" smtClean="0">
                <a:solidFill>
                  <a:schemeClr val="tx1"/>
                </a:solidFill>
                <a:latin typeface="Swift Neue LT Pro Black Cond" pitchFamily="18" charset="0"/>
              </a:rPr>
              <a:t>Uttag tidigast vid 55 års ålder </a:t>
            </a:r>
            <a:endParaRPr lang="sv-SE" altLang="sv-SE" dirty="0" smtClean="0">
              <a:latin typeface="Swift Neue LT Pro Black Cond" pitchFamily="18" charset="0"/>
            </a:endParaRPr>
          </a:p>
          <a:p>
            <a:pPr marL="0" indent="0" eaLnBrk="1" hangingPunct="1">
              <a:buNone/>
            </a:pPr>
            <a:endParaRPr lang="sv-SE" altLang="sv-SE" dirty="0" smtClean="0">
              <a:solidFill>
                <a:schemeClr val="tx1"/>
              </a:solidFill>
              <a:latin typeface="Swift Neue LT Pro Black Cond" pitchFamily="18" charset="0"/>
            </a:endParaRPr>
          </a:p>
          <a:p>
            <a:pPr eaLnBrk="1" hangingPunct="1"/>
            <a:r>
              <a:rPr lang="sv-SE" altLang="sv-SE" dirty="0" smtClean="0">
                <a:solidFill>
                  <a:schemeClr val="tx1"/>
                </a:solidFill>
                <a:latin typeface="Swift Neue LT Pro Black Cond" pitchFamily="18" charset="0"/>
              </a:rPr>
              <a:t>Tidsbegränsad eller livslång utbetalning (vissa delar endast livslång utbetalning)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 dirty="0"/>
              <a:t>Pensionsutbetalning 65 år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097547" y="5020578"/>
            <a:ext cx="4960189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Swift Neue LT Pro Black Cond" pitchFamily="18" charset="0"/>
              </a:rPr>
              <a:t>OBS!!!</a:t>
            </a:r>
          </a:p>
          <a:p>
            <a:endParaRPr lang="sv-SE" dirty="0" smtClean="0">
              <a:latin typeface="Swift Neue LT Pro Black Cond" pitchFamily="18" charset="0"/>
            </a:endParaRPr>
          </a:p>
          <a:p>
            <a:r>
              <a:rPr lang="sv-SE" b="1" dirty="0" smtClean="0">
                <a:latin typeface="Swift Neue LT Pro Black Cond" pitchFamily="18" charset="0"/>
              </a:rPr>
              <a:t>Glöm inte bort att kolla hur mycket skatt du kommer att få betala om du tänker plocka ut pension tidigare och fortsätter jobba.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661131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b="1" dirty="0" smtClean="0">
                <a:latin typeface="Fora Text" pitchFamily="34" charset="0"/>
              </a:rPr>
              <a:t>Vad gör Fora?</a:t>
            </a:r>
            <a:endParaRPr lang="sv-SE" sz="4400" b="1" dirty="0">
              <a:latin typeface="Fora Text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02276" y="3078051"/>
            <a:ext cx="81136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3200" dirty="0">
                <a:solidFill>
                  <a:schemeClr val="bg1"/>
                </a:solidFill>
                <a:latin typeface="Fora Text" pitchFamily="34" charset="0"/>
              </a:rPr>
              <a:t>Fora hjälper över </a:t>
            </a:r>
            <a:r>
              <a:rPr lang="sv-SE" altLang="sv-SE" sz="3200" dirty="0" smtClean="0">
                <a:solidFill>
                  <a:schemeClr val="bg1"/>
                </a:solidFill>
                <a:latin typeface="Fora Text" pitchFamily="34" charset="0"/>
              </a:rPr>
              <a:t>220 </a:t>
            </a:r>
            <a:r>
              <a:rPr lang="sv-SE" altLang="sv-SE" sz="3200" dirty="0">
                <a:solidFill>
                  <a:schemeClr val="bg1"/>
                </a:solidFill>
                <a:latin typeface="Fora Text" pitchFamily="34" charset="0"/>
              </a:rPr>
              <a:t>000 företag med försäkringar och pensioner som de anställda har via jobbet. Vi förmedlar pengar och information mellan företag och försäkringsbolag</a:t>
            </a:r>
          </a:p>
        </p:txBody>
      </p:sp>
    </p:spTree>
    <p:extLst>
      <p:ext uri="{BB962C8B-B14F-4D97-AF65-F5344CB8AC3E}">
        <p14:creationId xmlns:p14="http://schemas.microsoft.com/office/powerpoint/2010/main" val="2372051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" y="69011"/>
            <a:ext cx="8965349" cy="678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1595887" y="4546121"/>
            <a:ext cx="2355011" cy="1690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Rak 4"/>
          <p:cNvCxnSpPr/>
          <p:nvPr/>
        </p:nvCxnSpPr>
        <p:spPr>
          <a:xfrm flipV="1">
            <a:off x="4278702" y="388189"/>
            <a:ext cx="2769079" cy="17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" y="362309"/>
            <a:ext cx="8976295" cy="623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Tack! för att du lyssnade…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60000" y="3335628"/>
            <a:ext cx="8422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chemeClr val="bg1"/>
                </a:solidFill>
              </a:rPr>
              <a:t>c</a:t>
            </a:r>
            <a:r>
              <a:rPr lang="sv-SE" sz="4400" b="1" dirty="0" smtClean="0">
                <a:solidFill>
                  <a:schemeClr val="bg1"/>
                </a:solidFill>
              </a:rPr>
              <a:t>hristina.eriksson@fora.se</a:t>
            </a:r>
            <a:endParaRPr lang="sv-S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9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>
                <a:latin typeface="Fora Text" pitchFamily="34" charset="0"/>
              </a:rPr>
              <a:t>Fora förenklar för företagen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4" y="1466401"/>
            <a:ext cx="8930853" cy="529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946266" y="206062"/>
            <a:ext cx="110758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32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Fora Text" pitchFamily="34" charset="0"/>
              </a:rPr>
              <a:t>Foras ägare</a:t>
            </a:r>
            <a:endParaRPr lang="sv-SE" b="1" dirty="0">
              <a:latin typeface="Fora Text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40913" y="2983176"/>
            <a:ext cx="8139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- Ägs </a:t>
            </a:r>
            <a:r>
              <a:rPr lang="sv-SE" sz="2400" kern="0" dirty="0">
                <a:solidFill>
                  <a:schemeClr val="bg1"/>
                </a:solidFill>
                <a:latin typeface="Fora Text" pitchFamily="34" charset="0"/>
              </a:rPr>
              <a:t>av LO och Svenskt Näringsliv</a:t>
            </a:r>
          </a:p>
          <a:p>
            <a:pPr>
              <a:defRPr/>
            </a:pP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- Över </a:t>
            </a:r>
            <a:r>
              <a:rPr lang="sv-SE" sz="2400" kern="0" dirty="0">
                <a:solidFill>
                  <a:schemeClr val="bg1"/>
                </a:solidFill>
                <a:latin typeface="Fora Text" pitchFamily="34" charset="0"/>
              </a:rPr>
              <a:t>220.000 företag</a:t>
            </a:r>
          </a:p>
          <a:p>
            <a:pPr>
              <a:defRPr/>
            </a:pP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- ca</a:t>
            </a:r>
            <a:r>
              <a:rPr lang="sv-SE" sz="2400" kern="0" dirty="0">
                <a:solidFill>
                  <a:schemeClr val="bg1"/>
                </a:solidFill>
                <a:latin typeface="Fora Text" pitchFamily="34" charset="0"/>
              </a:rPr>
              <a:t>. 4 000 000 omfattas  </a:t>
            </a:r>
          </a:p>
          <a:p>
            <a:pPr>
              <a:defRPr/>
            </a:pP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- Fora har ca</a:t>
            </a:r>
            <a:r>
              <a:rPr lang="sv-SE" sz="2400" kern="0" dirty="0">
                <a:solidFill>
                  <a:schemeClr val="bg1"/>
                </a:solidFill>
                <a:latin typeface="Fora Text" pitchFamily="34" charset="0"/>
              </a:rPr>
              <a:t>. </a:t>
            </a: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200 </a:t>
            </a:r>
            <a:r>
              <a:rPr lang="sv-SE" sz="2400" kern="0" dirty="0">
                <a:solidFill>
                  <a:schemeClr val="bg1"/>
                </a:solidFill>
                <a:latin typeface="Fora Text" pitchFamily="34" charset="0"/>
              </a:rPr>
              <a:t>anställda</a:t>
            </a:r>
          </a:p>
          <a:p>
            <a:pPr>
              <a:defRPr/>
            </a:pP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- Fora  </a:t>
            </a:r>
            <a:r>
              <a:rPr lang="sv-SE" sz="2400" kern="0" dirty="0">
                <a:solidFill>
                  <a:schemeClr val="bg1"/>
                </a:solidFill>
                <a:latin typeface="Fora Text" pitchFamily="34" charset="0"/>
              </a:rPr>
              <a:t>förmedlar ca. 15-16 miljarder kronor i </a:t>
            </a: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pensionskapital /år</a:t>
            </a:r>
            <a:endParaRPr lang="sv-SE" sz="2400" kern="0" dirty="0">
              <a:solidFill>
                <a:schemeClr val="bg1"/>
              </a:solidFill>
              <a:latin typeface="Fora Text" pitchFamily="34" charset="0"/>
            </a:endParaRPr>
          </a:p>
          <a:p>
            <a:pPr>
              <a:defRPr/>
            </a:pPr>
            <a:r>
              <a:rPr lang="sv-SE" sz="2400" kern="0" dirty="0" smtClean="0">
                <a:solidFill>
                  <a:schemeClr val="bg1"/>
                </a:solidFill>
                <a:latin typeface="Fora Text" pitchFamily="34" charset="0"/>
              </a:rPr>
              <a:t>-Fora skickar </a:t>
            </a:r>
            <a:r>
              <a:rPr lang="sv-SE" sz="2400" kern="0" dirty="0">
                <a:solidFill>
                  <a:schemeClr val="bg1"/>
                </a:solidFill>
                <a:latin typeface="Fora Text" pitchFamily="34" charset="0"/>
              </a:rPr>
              <a:t>ut ca. 3 miljoner pensionsbesked varje år</a:t>
            </a:r>
          </a:p>
        </p:txBody>
      </p:sp>
    </p:spTree>
    <p:extLst>
      <p:ext uri="{BB962C8B-B14F-4D97-AF65-F5344CB8AC3E}">
        <p14:creationId xmlns:p14="http://schemas.microsoft.com/office/powerpoint/2010/main" val="225834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atin typeface="Fora Text" pitchFamily="34" charset="0"/>
              </a:rPr>
              <a:t>Foras uppdrag</a:t>
            </a:r>
            <a:endParaRPr lang="sv-SE" b="1" dirty="0">
              <a:latin typeface="Fora Text" pitchFamily="34" charset="0"/>
            </a:endParaRPr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452102" y="2901268"/>
            <a:ext cx="8189622" cy="2945739"/>
          </a:xfrm>
          <a:prstGeom prst="rect">
            <a:avLst/>
          </a:prstGeom>
        </p:spPr>
        <p:txBody>
          <a:bodyPr numCol="2"/>
          <a:lstStyle>
            <a:lvl1pPr marL="342900" indent="-342900" algn="l" rtl="0" eaLnBrk="0" fontAlgn="base" hangingPunct="0">
              <a:lnSpc>
                <a:spcPts val="28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235075" indent="-2286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643063" indent="-228600" algn="l" rtl="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tabLst>
                <a:tab pos="352425" algn="l"/>
              </a:tabLs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b="1" kern="0" dirty="0" smtClean="0">
                <a:solidFill>
                  <a:schemeClr val="bg1"/>
                </a:solidFill>
                <a:latin typeface="Fora Text" pitchFamily="34" charset="0"/>
              </a:rPr>
              <a:t>Företag</a:t>
            </a:r>
            <a:endParaRPr lang="sv-SE" altLang="sv-SE" sz="1400" b="1" kern="0" dirty="0">
              <a:solidFill>
                <a:schemeClr val="bg1"/>
              </a:solidFill>
              <a:latin typeface="Fora Text" pitchFamily="34" charset="0"/>
            </a:endParaRP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kern="0" dirty="0" smtClean="0">
                <a:solidFill>
                  <a:schemeClr val="bg1"/>
                </a:solidFill>
                <a:latin typeface="Fora Text" pitchFamily="34" charset="0"/>
              </a:rPr>
              <a:t>Teckna och avsluta försäkringsavtal</a:t>
            </a: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kern="0" dirty="0" smtClean="0">
                <a:solidFill>
                  <a:schemeClr val="bg1"/>
                </a:solidFill>
                <a:latin typeface="Fora Text" pitchFamily="34" charset="0"/>
              </a:rPr>
              <a:t>Fakturera och fördela premier och avgifter</a:t>
            </a: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kern="0" dirty="0" smtClean="0">
                <a:solidFill>
                  <a:schemeClr val="bg1"/>
                </a:solidFill>
                <a:latin typeface="Fora Text" pitchFamily="34" charset="0"/>
              </a:rPr>
              <a:t>Informera om kollektivavtalade försäkringar och avtalspension SAF-LO				                                                                            </a:t>
            </a: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endParaRPr lang="sv-SE" altLang="sv-SE" sz="1400" kern="0" dirty="0" smtClean="0">
              <a:solidFill>
                <a:schemeClr val="bg1"/>
              </a:solidFill>
              <a:latin typeface="Fora Text" pitchFamily="34" charset="0"/>
            </a:endParaRP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b="1" kern="0" dirty="0" smtClean="0">
                <a:solidFill>
                  <a:schemeClr val="bg1"/>
                </a:solidFill>
                <a:latin typeface="Fora Text" pitchFamily="34" charset="0"/>
              </a:rPr>
              <a:t>Anställd</a:t>
            </a:r>
            <a:endParaRPr lang="sv-SE" altLang="sv-SE" sz="1400" b="1" kern="0" dirty="0">
              <a:solidFill>
                <a:schemeClr val="bg1"/>
              </a:solidFill>
              <a:latin typeface="Fora Text" pitchFamily="34" charset="0"/>
            </a:endParaRP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kern="0" dirty="0" smtClean="0">
                <a:solidFill>
                  <a:schemeClr val="bg1"/>
                </a:solidFill>
                <a:latin typeface="Fora Text" pitchFamily="34" charset="0"/>
              </a:rPr>
              <a:t>Sköta valet av Avtalspension SAF-LO</a:t>
            </a: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kern="0" dirty="0" smtClean="0">
                <a:solidFill>
                  <a:schemeClr val="bg1"/>
                </a:solidFill>
                <a:latin typeface="Fora Text" pitchFamily="34" charset="0"/>
              </a:rPr>
              <a:t>Flytträtt			</a:t>
            </a: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kern="0" dirty="0" smtClean="0">
                <a:solidFill>
                  <a:schemeClr val="bg1"/>
                </a:solidFill>
                <a:latin typeface="Fora Text" pitchFamily="34" charset="0"/>
              </a:rPr>
              <a:t>Överföra premie till vald förvaltare		</a:t>
            </a:r>
          </a:p>
          <a:p>
            <a:pPr marL="0" indent="0">
              <a:spcBef>
                <a:spcPct val="75000"/>
              </a:spcBef>
              <a:buFontTx/>
              <a:buNone/>
              <a:defRPr/>
            </a:pPr>
            <a:r>
              <a:rPr lang="sv-SE" altLang="sv-SE" sz="1400" kern="0" dirty="0" smtClean="0">
                <a:solidFill>
                  <a:schemeClr val="bg1"/>
                </a:solidFill>
                <a:latin typeface="Fora Text" pitchFamily="34" charset="0"/>
              </a:rPr>
              <a:t>Sammanställa och sända ut pensionsbesked </a:t>
            </a:r>
          </a:p>
        </p:txBody>
      </p:sp>
    </p:spTree>
    <p:extLst>
      <p:ext uri="{BB962C8B-B14F-4D97-AF65-F5344CB8AC3E}">
        <p14:creationId xmlns:p14="http://schemas.microsoft.com/office/powerpoint/2010/main" val="121297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59276" y="925488"/>
            <a:ext cx="8422050" cy="824999"/>
          </a:xfrm>
        </p:spPr>
        <p:txBody>
          <a:bodyPr/>
          <a:lstStyle/>
          <a:p>
            <a:r>
              <a:rPr lang="sv-SE" b="1" dirty="0" err="1" smtClean="0">
                <a:latin typeface="Fora Text" pitchFamily="34" charset="0"/>
              </a:rPr>
              <a:t>Afa</a:t>
            </a:r>
            <a:r>
              <a:rPr lang="sv-SE" b="1" dirty="0" smtClean="0">
                <a:latin typeface="Fora Text" pitchFamily="34" charset="0"/>
              </a:rPr>
              <a:t> försäkringarna</a:t>
            </a:r>
            <a:endParaRPr lang="sv-SE" b="1" dirty="0">
              <a:latin typeface="Fora Text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5498" y="2291400"/>
            <a:ext cx="6971674" cy="39604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Fora Text"/>
                <a:ea typeface="+mn-ea"/>
                <a:cs typeface="Fora Tex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sv-S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endParaRPr lang="sv-SE" sz="2800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sv-SE" sz="1200" dirty="0" smtClean="0">
                <a:solidFill>
                  <a:schemeClr val="bg1"/>
                </a:solidFill>
                <a:latin typeface="Fora Text" pitchFamily="34" charset="0"/>
              </a:rPr>
              <a:t>- TFA,  </a:t>
            </a:r>
            <a:r>
              <a:rPr lang="sv-SE" sz="1200" i="1" dirty="0" smtClean="0">
                <a:solidFill>
                  <a:schemeClr val="bg1"/>
                </a:solidFill>
                <a:latin typeface="Fora Text" pitchFamily="34" charset="0"/>
              </a:rPr>
              <a:t>trygghetsförsäkring vid arbetsskada</a:t>
            </a:r>
          </a:p>
          <a:p>
            <a:pPr>
              <a:buFontTx/>
              <a:buNone/>
              <a:defRPr/>
            </a:pPr>
            <a:endParaRPr lang="sv-SE" sz="1200" i="1" dirty="0" smtClean="0">
              <a:solidFill>
                <a:schemeClr val="bg1"/>
              </a:solidFill>
              <a:latin typeface="Fora Text" pitchFamily="34" charset="0"/>
            </a:endParaRPr>
          </a:p>
          <a:p>
            <a:pPr>
              <a:buFontTx/>
              <a:buNone/>
              <a:defRPr/>
            </a:pPr>
            <a:r>
              <a:rPr lang="sv-SE" sz="1200" dirty="0" smtClean="0">
                <a:solidFill>
                  <a:schemeClr val="bg1"/>
                </a:solidFill>
                <a:latin typeface="Fora Text" pitchFamily="34" charset="0"/>
              </a:rPr>
              <a:t>- FPT,  föräldrapenningtillägg (från 20140101)</a:t>
            </a:r>
          </a:p>
          <a:p>
            <a:pPr>
              <a:buFontTx/>
              <a:buNone/>
              <a:defRPr/>
            </a:pPr>
            <a:endParaRPr lang="sv-SE" sz="1200" dirty="0" smtClean="0">
              <a:solidFill>
                <a:schemeClr val="bg1"/>
              </a:solidFill>
              <a:latin typeface="Fora Text" pitchFamily="34" charset="0"/>
            </a:endParaRPr>
          </a:p>
          <a:p>
            <a:pPr>
              <a:buFontTx/>
              <a:buNone/>
              <a:defRPr/>
            </a:pPr>
            <a:r>
              <a:rPr lang="sv-SE" sz="1200" dirty="0" smtClean="0">
                <a:solidFill>
                  <a:schemeClr val="bg1"/>
                </a:solidFill>
                <a:latin typeface="Fora Text" pitchFamily="34" charset="0"/>
              </a:rPr>
              <a:t>- AGS,  </a:t>
            </a:r>
            <a:r>
              <a:rPr lang="sv-SE" sz="1200" i="1" dirty="0" smtClean="0">
                <a:solidFill>
                  <a:schemeClr val="bg1"/>
                </a:solidFill>
                <a:latin typeface="Fora Text" pitchFamily="34" charset="0"/>
              </a:rPr>
              <a:t>avtalsgruppsjukförsäkring  ( inkl. </a:t>
            </a:r>
            <a:r>
              <a:rPr lang="sv-SE" sz="1200" i="1" dirty="0" err="1" smtClean="0">
                <a:solidFill>
                  <a:schemeClr val="bg1"/>
                </a:solidFill>
                <a:latin typeface="Fora Text" pitchFamily="34" charset="0"/>
              </a:rPr>
              <a:t>pbf</a:t>
            </a:r>
            <a:r>
              <a:rPr lang="sv-SE" sz="1200" i="1" dirty="0" smtClean="0">
                <a:solidFill>
                  <a:schemeClr val="bg1"/>
                </a:solidFill>
                <a:latin typeface="Fora Text" pitchFamily="34" charset="0"/>
              </a:rPr>
              <a:t>)</a:t>
            </a:r>
          </a:p>
          <a:p>
            <a:pPr>
              <a:buFontTx/>
              <a:buNone/>
              <a:defRPr/>
            </a:pPr>
            <a:endParaRPr lang="sv-SE" sz="1200" i="1" dirty="0" smtClean="0">
              <a:solidFill>
                <a:schemeClr val="bg1"/>
              </a:solidFill>
              <a:latin typeface="Fora Text" pitchFamily="34" charset="0"/>
            </a:endParaRPr>
          </a:p>
          <a:p>
            <a:pPr>
              <a:buFontTx/>
              <a:buNone/>
              <a:defRPr/>
            </a:pPr>
            <a:r>
              <a:rPr lang="sv-SE" sz="1200" dirty="0" smtClean="0">
                <a:solidFill>
                  <a:schemeClr val="bg1"/>
                </a:solidFill>
                <a:latin typeface="Fora Text" pitchFamily="34" charset="0"/>
              </a:rPr>
              <a:t>- TGL,  </a:t>
            </a:r>
            <a:r>
              <a:rPr lang="sv-SE" sz="1200" i="1" dirty="0" smtClean="0">
                <a:solidFill>
                  <a:schemeClr val="bg1"/>
                </a:solidFill>
                <a:latin typeface="Fora Text" pitchFamily="34" charset="0"/>
              </a:rPr>
              <a:t>tjänstegrupplivförsäkring vid dödsfall</a:t>
            </a:r>
          </a:p>
          <a:p>
            <a:pPr>
              <a:buFontTx/>
              <a:buNone/>
              <a:defRPr/>
            </a:pPr>
            <a:endParaRPr lang="sv-SE" sz="1200" i="1" dirty="0" smtClean="0">
              <a:solidFill>
                <a:schemeClr val="bg1"/>
              </a:solidFill>
              <a:latin typeface="Fora Text" pitchFamily="34" charset="0"/>
            </a:endParaRPr>
          </a:p>
          <a:p>
            <a:pPr>
              <a:buFontTx/>
              <a:buNone/>
              <a:defRPr/>
            </a:pPr>
            <a:r>
              <a:rPr lang="sv-SE" sz="1200" dirty="0" smtClean="0">
                <a:solidFill>
                  <a:schemeClr val="bg1"/>
                </a:solidFill>
                <a:latin typeface="Fora Text" pitchFamily="34" charset="0"/>
              </a:rPr>
              <a:t>- AGB, Omställningsförsäkring vid uppsägning</a:t>
            </a:r>
            <a:endParaRPr lang="sv-SE" sz="1200" i="1" dirty="0" smtClean="0">
              <a:solidFill>
                <a:schemeClr val="bg1"/>
              </a:solidFill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59276" y="641401"/>
            <a:ext cx="8422050" cy="824999"/>
          </a:xfrm>
        </p:spPr>
        <p:txBody>
          <a:bodyPr/>
          <a:lstStyle/>
          <a:p>
            <a:pPr algn="ctr"/>
            <a:r>
              <a:rPr lang="sv-SE" sz="3600" b="1" dirty="0" smtClean="0">
                <a:latin typeface="Fora Text" pitchFamily="34" charset="0"/>
              </a:rPr>
              <a:t>Avtalspension SAF-LO </a:t>
            </a:r>
            <a:br>
              <a:rPr lang="sv-SE" sz="3600" b="1" dirty="0" smtClean="0">
                <a:latin typeface="Fora Text" pitchFamily="34" charset="0"/>
              </a:rPr>
            </a:br>
            <a:r>
              <a:rPr lang="sv-SE" sz="3600" b="1" dirty="0" smtClean="0">
                <a:latin typeface="Fora Text" pitchFamily="34" charset="0"/>
              </a:rPr>
              <a:t>Procentsats år 2018</a:t>
            </a:r>
            <a:endParaRPr lang="sv-SE" sz="3600" b="1" dirty="0">
              <a:latin typeface="Fora Text" pitchFamily="34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24629"/>
              </p:ext>
            </p:extLst>
          </p:nvPr>
        </p:nvGraphicFramePr>
        <p:xfrm>
          <a:off x="656578" y="3683357"/>
          <a:ext cx="7510463" cy="1546226"/>
        </p:xfrm>
        <a:graphic>
          <a:graphicData uri="http://schemas.openxmlformats.org/drawingml/2006/table">
            <a:tbl>
              <a:tblPr/>
              <a:tblGrid>
                <a:gridCol w="2505075"/>
                <a:gridCol w="2500313"/>
                <a:gridCol w="2505075"/>
              </a:tblGrid>
              <a:tr h="349542">
                <a:tc rowSpan="2"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ts val="28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8A1"/>
                        </a:buClr>
                        <a:buSzTx/>
                        <a:buFontTx/>
                        <a:buNone/>
                        <a:tabLst/>
                      </a:pPr>
                      <a:endParaRPr kumimoji="0" lang="sv-S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Alt One MT Light" pitchFamily="34" charset="0"/>
                      </a:endParaRPr>
                    </a:p>
                    <a:p>
                      <a:pPr marL="0" marR="0" lvl="0" indent="0" algn="ctr" defTabSz="969963" rtl="0" eaLnBrk="1" fontAlgn="base" latinLnBrk="0" hangingPunct="1">
                        <a:lnSpc>
                          <a:spcPts val="28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28A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År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SE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8361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28A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Lön ≤ 7,5 </a:t>
                      </a:r>
                      <a:r>
                        <a:rPr kumimoji="0" lang="sv-S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ibb</a:t>
                      </a: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28A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Lön &gt; 7,5 </a:t>
                      </a:r>
                      <a:r>
                        <a:rPr kumimoji="0" lang="sv-S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ibb</a:t>
                      </a: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*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07010"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28A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2018**</a:t>
                      </a:r>
                    </a:p>
                  </a:txBody>
                  <a:tcPr marL="90000" marR="90000" marT="46733" marB="10784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28A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4,5* </a:t>
                      </a:r>
                    </a:p>
                  </a:txBody>
                  <a:tcPr marL="90000" marR="90000" marT="46733" marB="10784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9963" rtl="0" eaLnBrk="1" fontAlgn="base" latinLnBrk="0" hangingPunct="1">
                        <a:lnSpc>
                          <a:spcPts val="28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28A1"/>
                        </a:buClr>
                        <a:buSzTx/>
                        <a:buFontTx/>
                        <a:buNone/>
                        <a:tabLst>
                          <a:tab pos="1524000" algn="r"/>
                        </a:tabLst>
                      </a:pPr>
                      <a:r>
                        <a:rPr kumimoji="0" lang="sv-S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Alt One MT Light" pitchFamily="34" charset="0"/>
                        </a:rPr>
                        <a:t>30,0</a:t>
                      </a:r>
                    </a:p>
                  </a:txBody>
                  <a:tcPr marL="90000" marR="90000" marT="46733" marB="10784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359276" y="5929994"/>
            <a:ext cx="741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800"/>
              </a:lnSpc>
              <a:spcBef>
                <a:spcPts val="1200"/>
              </a:spcBef>
              <a:buClr>
                <a:srgbClr val="0028A1"/>
              </a:buClr>
              <a:buChar char="•"/>
              <a:defRPr sz="2400">
                <a:solidFill>
                  <a:schemeClr val="tx1"/>
                </a:solidFill>
                <a:latin typeface="Gill Alt One MT Light" pitchFamily="34" charset="0"/>
              </a:defRPr>
            </a:lvl1pPr>
            <a:lvl2pPr marL="742950" indent="-285750" eaLnBrk="0" hangingPunct="0">
              <a:lnSpc>
                <a:spcPts val="2400"/>
              </a:lnSpc>
              <a:spcBef>
                <a:spcPts val="1200"/>
              </a:spcBef>
              <a:buClr>
                <a:srgbClr val="0028A1"/>
              </a:buClr>
              <a:buChar char="•"/>
              <a:defRPr sz="2000">
                <a:solidFill>
                  <a:schemeClr val="tx1"/>
                </a:solidFill>
                <a:latin typeface="Gill Alt One MT Light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1200"/>
              </a:spcBef>
              <a:buClr>
                <a:srgbClr val="0028A1"/>
              </a:buClr>
              <a:buChar char="•"/>
              <a:defRPr sz="1600">
                <a:solidFill>
                  <a:schemeClr val="tx1"/>
                </a:solidFill>
                <a:latin typeface="Gill Alt One MT Light" pitchFamily="34" charset="0"/>
              </a:defRPr>
            </a:lvl3pPr>
            <a:lvl4pPr marL="16002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4pPr>
            <a:lvl5pPr marL="2057400" indent="-228600" eaLnBrk="0" hangingPunct="0">
              <a:lnSpc>
                <a:spcPts val="1400"/>
              </a:lnSpc>
              <a:spcBef>
                <a:spcPts val="1200"/>
              </a:spcBef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5pPr>
            <a:lvl6pPr marL="25146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6pPr>
            <a:lvl7pPr marL="29718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7pPr>
            <a:lvl8pPr marL="34290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8pPr>
            <a:lvl9pPr marL="3886200" indent="-228600" eaLnBrk="0" fontAlgn="base" hangingPunct="0">
              <a:lnSpc>
                <a:spcPts val="1400"/>
              </a:lnSpc>
              <a:spcBef>
                <a:spcPts val="1200"/>
              </a:spcBef>
              <a:spcAft>
                <a:spcPct val="0"/>
              </a:spcAft>
              <a:buClr>
                <a:srgbClr val="0028A1"/>
              </a:buClr>
              <a:buChar char="•"/>
              <a:defRPr sz="1200">
                <a:solidFill>
                  <a:schemeClr val="tx1"/>
                </a:solidFill>
                <a:latin typeface="Gill Alt One MT Light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sv-SE" altLang="sv-SE" sz="1600" b="1" dirty="0" smtClean="0">
                <a:latin typeface="Fora Text" pitchFamily="34" charset="0"/>
              </a:rPr>
              <a:t>*468.750 </a:t>
            </a:r>
            <a:r>
              <a:rPr lang="sv-SE" altLang="sv-SE" sz="1600" b="1" dirty="0">
                <a:latin typeface="Fora Text" pitchFamily="34" charset="0"/>
              </a:rPr>
              <a:t>kr = 38.422 kr/ mån (</a:t>
            </a:r>
            <a:r>
              <a:rPr lang="sv-SE" altLang="sv-SE" sz="1600" b="1" dirty="0" smtClean="0">
                <a:latin typeface="Fora Text" pitchFamily="34" charset="0"/>
              </a:rPr>
              <a:t>inkl. </a:t>
            </a:r>
            <a:r>
              <a:rPr lang="sv-SE" altLang="sv-SE" sz="1600" b="1" dirty="0" err="1">
                <a:latin typeface="Fora Text" pitchFamily="34" charset="0"/>
              </a:rPr>
              <a:t>sem</a:t>
            </a:r>
            <a:r>
              <a:rPr lang="sv-SE" altLang="sv-SE" sz="1600" b="1" dirty="0">
                <a:latin typeface="Fora Text" pitchFamily="34" charset="0"/>
              </a:rPr>
              <a:t> tillägget och delas då </a:t>
            </a:r>
            <a:r>
              <a:rPr lang="sv-SE" altLang="sv-SE" sz="1600" b="1" dirty="0" smtClean="0">
                <a:latin typeface="Fora Text" pitchFamily="34" charset="0"/>
              </a:rPr>
              <a:t>på12,2 %)</a:t>
            </a:r>
          </a:p>
          <a:p>
            <a:pPr marL="285750" indent="-285750">
              <a:lnSpc>
                <a:spcPct val="100000"/>
              </a:lnSpc>
              <a:spcBef>
                <a:spcPct val="50000"/>
              </a:spcBef>
              <a:buClrTx/>
              <a:buFont typeface="Arial" charset="0"/>
              <a:buChar char="•"/>
            </a:pPr>
            <a:r>
              <a:rPr lang="sv-SE" altLang="sv-SE" sz="1600" b="1" dirty="0" smtClean="0">
                <a:latin typeface="Fora Text" pitchFamily="34" charset="0"/>
              </a:rPr>
              <a:t>** Arbetsgivaren debiteras 4,3% på fakturan 2018</a:t>
            </a:r>
            <a:endParaRPr lang="sv-SE" altLang="sv-SE" sz="1600" dirty="0">
              <a:latin typeface="Fora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18779"/>
      </p:ext>
    </p:extLst>
  </p:cSld>
  <p:clrMapOvr>
    <a:masterClrMapping/>
  </p:clrMapOvr>
</p:sld>
</file>

<file path=ppt/theme/theme1.xml><?xml version="1.0" encoding="utf-8"?>
<a:theme xmlns:a="http://schemas.openxmlformats.org/drawingml/2006/main" name="PPT-mal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99"/>
      </a:accent1>
      <a:accent2>
        <a:srgbClr val="00A1DE"/>
      </a:accent2>
      <a:accent3>
        <a:srgbClr val="C5CBCA"/>
      </a:accent3>
      <a:accent4>
        <a:srgbClr val="7BB900"/>
      </a:accent4>
      <a:accent5>
        <a:srgbClr val="2E858E"/>
      </a:accent5>
      <a:accent6>
        <a:srgbClr val="DABE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E0E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1469</Words>
  <Application>Microsoft Office PowerPoint</Application>
  <PresentationFormat>Bildspel på skärmen (4:3)</PresentationFormat>
  <Paragraphs>319</Paragraphs>
  <Slides>42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PPT-mall</vt:lpstr>
      <vt:lpstr>Fora informerar… Sverige Taxi</vt:lpstr>
      <vt:lpstr>PowerPoint-presentation</vt:lpstr>
      <vt:lpstr>Pensionssystemet för de flesta…</vt:lpstr>
      <vt:lpstr>Vad gör Fora?</vt:lpstr>
      <vt:lpstr>Fora förenklar för företagen</vt:lpstr>
      <vt:lpstr>Foras ägare</vt:lpstr>
      <vt:lpstr>Foras uppdrag</vt:lpstr>
      <vt:lpstr>Afa försäkringarna</vt:lpstr>
      <vt:lpstr>Avtalspension SAF-LO  Procentsats år 2018</vt:lpstr>
      <vt:lpstr>PowerPoint-presentation</vt:lpstr>
      <vt:lpstr>När kan du få ersättning för en arbetsskada?</vt:lpstr>
      <vt:lpstr>FPT Föräldrarpenning tillägg</vt:lpstr>
      <vt:lpstr>AGS  Avtalsgruppsjukförsäkring</vt:lpstr>
      <vt:lpstr>TGL Tjänstegruppliv vid dödsfall</vt:lpstr>
      <vt:lpstr>PowerPoint-presentation</vt:lpstr>
      <vt:lpstr>Om anställning upphör</vt:lpstr>
      <vt:lpstr>PowerPoint-presentation</vt:lpstr>
      <vt:lpstr>AGB &amp; Omställningsförsäkring  vid uppsägning</vt:lpstr>
      <vt:lpstr>PowerPoint-presentation</vt:lpstr>
      <vt:lpstr>Fora Premier 2018</vt:lpstr>
      <vt:lpstr>Företagarens egenförsäkring - EF</vt:lpstr>
      <vt:lpstr>PowerPoint-presentation</vt:lpstr>
      <vt:lpstr>PowerPoint-presentation</vt:lpstr>
      <vt:lpstr>PowerPoint-presentation</vt:lpstr>
      <vt:lpstr>Avtalspension SAF-LO  Tjänstepension för privatanställda arbetare</vt:lpstr>
      <vt:lpstr>Den anställdes val</vt:lpstr>
      <vt:lpstr>Förvaltningsformer </vt:lpstr>
      <vt:lpstr>Valbara bolag från 2014</vt:lpstr>
      <vt:lpstr>Kapitalflytt</vt:lpstr>
      <vt:lpstr>Kapitalflytt</vt:lpstr>
      <vt:lpstr>Återbetalningsskydd </vt:lpstr>
      <vt:lpstr>Att fundera på…</vt:lpstr>
      <vt:lpstr>Återbetalningsskydd</vt:lpstr>
      <vt:lpstr>PowerPoint-presentation</vt:lpstr>
      <vt:lpstr>Familjeskydd </vt:lpstr>
      <vt:lpstr>Ändra förmånstagare</vt:lpstr>
      <vt:lpstr>PowerPoint-presentation</vt:lpstr>
      <vt:lpstr>Passivt val</vt:lpstr>
      <vt:lpstr>Pensionsutbetalning 65 år</vt:lpstr>
      <vt:lpstr>PowerPoint-presentation</vt:lpstr>
      <vt:lpstr>PowerPoint-presentation</vt:lpstr>
      <vt:lpstr>Tack! för att du lyssnade…</vt:lpstr>
    </vt:vector>
  </TitlesOfParts>
  <Company>Fora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Sebastian Larsson adm</dc:creator>
  <cp:lastModifiedBy>Christina Eriksson</cp:lastModifiedBy>
  <cp:revision>31</cp:revision>
  <dcterms:created xsi:type="dcterms:W3CDTF">2015-06-25T06:59:51Z</dcterms:created>
  <dcterms:modified xsi:type="dcterms:W3CDTF">2018-11-22T12:51:31Z</dcterms:modified>
</cp:coreProperties>
</file>